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8" r:id="rId3"/>
    <p:sldId id="259" r:id="rId4"/>
    <p:sldId id="260" r:id="rId5"/>
    <p:sldId id="261" r:id="rId6"/>
    <p:sldId id="262" r:id="rId7"/>
    <p:sldId id="263" r:id="rId8"/>
    <p:sldId id="282" r:id="rId9"/>
    <p:sldId id="283" r:id="rId10"/>
    <p:sldId id="284" r:id="rId11"/>
    <p:sldId id="285" r:id="rId12"/>
    <p:sldId id="281" r:id="rId13"/>
    <p:sldId id="280" r:id="rId14"/>
    <p:sldId id="264" r:id="rId15"/>
    <p:sldId id="265" r:id="rId16"/>
    <p:sldId id="289" r:id="rId17"/>
    <p:sldId id="277" r:id="rId18"/>
    <p:sldId id="278" r:id="rId19"/>
    <p:sldId id="274" r:id="rId20"/>
    <p:sldId id="275" r:id="rId21"/>
    <p:sldId id="288" r:id="rId22"/>
    <p:sldId id="279" r:id="rId23"/>
    <p:sldId id="266" r:id="rId24"/>
    <p:sldId id="267" r:id="rId25"/>
    <p:sldId id="290" r:id="rId26"/>
    <p:sldId id="286" r:id="rId27"/>
    <p:sldId id="287" r:id="rId28"/>
    <p:sldId id="268" r:id="rId29"/>
    <p:sldId id="269" r:id="rId30"/>
    <p:sldId id="270" r:id="rId31"/>
    <p:sldId id="271" r:id="rId32"/>
    <p:sldId id="272" r:id="rId33"/>
    <p:sldId id="273" r:id="rId3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8107FA-CA0B-4304-BA58-096AB687820E}" v="5" dt="2023-08-03T04:17:43.14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07" autoAdjust="0"/>
  </p:normalViewPr>
  <p:slideViewPr>
    <p:cSldViewPr>
      <p:cViewPr varScale="1">
        <p:scale>
          <a:sx n="63" d="100"/>
          <a:sy n="63" d="100"/>
        </p:scale>
        <p:origin x="780" y="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th sai" userId="002279d1057bb3c6" providerId="LiveId" clId="{2D8107FA-CA0B-4304-BA58-096AB687820E}"/>
    <pc:docChg chg="undo custSel addSld delSld modSld">
      <pc:chgData name="bharath sai" userId="002279d1057bb3c6" providerId="LiveId" clId="{2D8107FA-CA0B-4304-BA58-096AB687820E}" dt="2023-08-03T04:18:55.887" v="112" actId="14100"/>
      <pc:docMkLst>
        <pc:docMk/>
      </pc:docMkLst>
      <pc:sldChg chg="addSp delSp modSp add del mod">
        <pc:chgData name="bharath sai" userId="002279d1057bb3c6" providerId="LiveId" clId="{2D8107FA-CA0B-4304-BA58-096AB687820E}" dt="2023-08-03T04:07:16.305" v="24" actId="14100"/>
        <pc:sldMkLst>
          <pc:docMk/>
          <pc:sldMk cId="0" sldId="265"/>
        </pc:sldMkLst>
        <pc:spChg chg="add del mod">
          <ac:chgData name="bharath sai" userId="002279d1057bb3c6" providerId="LiveId" clId="{2D8107FA-CA0B-4304-BA58-096AB687820E}" dt="2023-08-03T04:07:05.789" v="21" actId="6549"/>
          <ac:spMkLst>
            <pc:docMk/>
            <pc:sldMk cId="0" sldId="265"/>
            <ac:spMk id="2" creationId="{00000000-0000-0000-0000-000000000000}"/>
          </ac:spMkLst>
        </pc:spChg>
        <pc:spChg chg="mod">
          <ac:chgData name="bharath sai" userId="002279d1057bb3c6" providerId="LiveId" clId="{2D8107FA-CA0B-4304-BA58-096AB687820E}" dt="2023-08-03T04:05:59.487" v="3" actId="6549"/>
          <ac:spMkLst>
            <pc:docMk/>
            <pc:sldMk cId="0" sldId="265"/>
            <ac:spMk id="3" creationId="{00000000-0000-0000-0000-000000000000}"/>
          </ac:spMkLst>
        </pc:spChg>
        <pc:spChg chg="add del mod">
          <ac:chgData name="bharath sai" userId="002279d1057bb3c6" providerId="LiveId" clId="{2D8107FA-CA0B-4304-BA58-096AB687820E}" dt="2023-08-03T04:06:23.726" v="8" actId="478"/>
          <ac:spMkLst>
            <pc:docMk/>
            <pc:sldMk cId="0" sldId="265"/>
            <ac:spMk id="5" creationId="{2BABFE49-D2A6-DA36-9F78-73A2120CD83C}"/>
          </ac:spMkLst>
        </pc:spChg>
        <pc:spChg chg="add del mod">
          <ac:chgData name="bharath sai" userId="002279d1057bb3c6" providerId="LiveId" clId="{2D8107FA-CA0B-4304-BA58-096AB687820E}" dt="2023-08-03T04:07:04.259" v="18" actId="22"/>
          <ac:spMkLst>
            <pc:docMk/>
            <pc:sldMk cId="0" sldId="265"/>
            <ac:spMk id="7" creationId="{9DEBF9F4-CC82-5B4A-371D-BB2B1526C09E}"/>
          </ac:spMkLst>
        </pc:spChg>
        <pc:spChg chg="add mod">
          <ac:chgData name="bharath sai" userId="002279d1057bb3c6" providerId="LiveId" clId="{2D8107FA-CA0B-4304-BA58-096AB687820E}" dt="2023-08-03T04:07:16.305" v="24" actId="14100"/>
          <ac:spMkLst>
            <pc:docMk/>
            <pc:sldMk cId="0" sldId="265"/>
            <ac:spMk id="9" creationId="{EC83CE8D-D044-4DC7-CD26-3CA0F7BFC61B}"/>
          </ac:spMkLst>
        </pc:spChg>
      </pc:sldChg>
      <pc:sldChg chg="addSp delSp modSp mod">
        <pc:chgData name="bharath sai" userId="002279d1057bb3c6" providerId="LiveId" clId="{2D8107FA-CA0B-4304-BA58-096AB687820E}" dt="2023-08-03T04:15:30.283" v="100" actId="1076"/>
        <pc:sldMkLst>
          <pc:docMk/>
          <pc:sldMk cId="0" sldId="268"/>
        </pc:sldMkLst>
        <pc:spChg chg="mod">
          <ac:chgData name="bharath sai" userId="002279d1057bb3c6" providerId="LiveId" clId="{2D8107FA-CA0B-4304-BA58-096AB687820E}" dt="2023-08-03T04:15:07.268" v="96" actId="20577"/>
          <ac:spMkLst>
            <pc:docMk/>
            <pc:sldMk cId="0" sldId="268"/>
            <ac:spMk id="5" creationId="{11DEC34D-53C4-E4ED-C203-553362765A24}"/>
          </ac:spMkLst>
        </pc:spChg>
        <pc:spChg chg="del">
          <ac:chgData name="bharath sai" userId="002279d1057bb3c6" providerId="LiveId" clId="{2D8107FA-CA0B-4304-BA58-096AB687820E}" dt="2023-08-03T04:14:59.362" v="50" actId="478"/>
          <ac:spMkLst>
            <pc:docMk/>
            <pc:sldMk cId="0" sldId="268"/>
            <ac:spMk id="10" creationId="{E4145E1F-A454-B6A8-44F1-E3D081E4CB79}"/>
          </ac:spMkLst>
        </pc:spChg>
        <pc:picChg chg="add mod">
          <ac:chgData name="bharath sai" userId="002279d1057bb3c6" providerId="LiveId" clId="{2D8107FA-CA0B-4304-BA58-096AB687820E}" dt="2023-08-03T04:15:30.283" v="100" actId="1076"/>
          <ac:picMkLst>
            <pc:docMk/>
            <pc:sldMk cId="0" sldId="268"/>
            <ac:picMk id="2" creationId="{A81FE2D5-A9FF-2622-5591-5EA228066614}"/>
          </ac:picMkLst>
        </pc:picChg>
        <pc:picChg chg="del mod">
          <ac:chgData name="bharath sai" userId="002279d1057bb3c6" providerId="LiveId" clId="{2D8107FA-CA0B-4304-BA58-096AB687820E}" dt="2023-08-03T04:14:55.810" v="49" actId="478"/>
          <ac:picMkLst>
            <pc:docMk/>
            <pc:sldMk cId="0" sldId="268"/>
            <ac:picMk id="6" creationId="{4DBA11E7-242C-858F-74C3-4CFFFB1E0510}"/>
          </ac:picMkLst>
        </pc:picChg>
      </pc:sldChg>
      <pc:sldChg chg="addSp modSp mod modAnim">
        <pc:chgData name="bharath sai" userId="002279d1057bb3c6" providerId="LiveId" clId="{2D8107FA-CA0B-4304-BA58-096AB687820E}" dt="2023-08-03T04:18:55.887" v="112" actId="14100"/>
        <pc:sldMkLst>
          <pc:docMk/>
          <pc:sldMk cId="0" sldId="274"/>
        </pc:sldMkLst>
        <pc:spChg chg="mod">
          <ac:chgData name="bharath sai" userId="002279d1057bb3c6" providerId="LiveId" clId="{2D8107FA-CA0B-4304-BA58-096AB687820E}" dt="2023-08-03T04:17:57.666" v="107" actId="1076"/>
          <ac:spMkLst>
            <pc:docMk/>
            <pc:sldMk cId="0" sldId="274"/>
            <ac:spMk id="2" creationId="{00000000-0000-0000-0000-000000000000}"/>
          </ac:spMkLst>
        </pc:spChg>
        <pc:spChg chg="mod">
          <ac:chgData name="bharath sai" userId="002279d1057bb3c6" providerId="LiveId" clId="{2D8107FA-CA0B-4304-BA58-096AB687820E}" dt="2023-08-03T04:18:02.138" v="108" actId="1076"/>
          <ac:spMkLst>
            <pc:docMk/>
            <pc:sldMk cId="0" sldId="274"/>
            <ac:spMk id="3" creationId="{00000000-0000-0000-0000-000000000000}"/>
          </ac:spMkLst>
        </pc:spChg>
        <pc:picChg chg="add mod">
          <ac:chgData name="bharath sai" userId="002279d1057bb3c6" providerId="LiveId" clId="{2D8107FA-CA0B-4304-BA58-096AB687820E}" dt="2023-08-03T04:18:55.887" v="112" actId="14100"/>
          <ac:picMkLst>
            <pc:docMk/>
            <pc:sldMk cId="0" sldId="274"/>
            <ac:picMk id="4" creationId="{A1D9278A-FD0A-DF0F-0D3A-71CB783D9ECE}"/>
          </ac:picMkLst>
        </pc:picChg>
      </pc:sldChg>
      <pc:sldChg chg="modSp mod">
        <pc:chgData name="bharath sai" userId="002279d1057bb3c6" providerId="LiveId" clId="{2D8107FA-CA0B-4304-BA58-096AB687820E}" dt="2023-08-03T04:08:56.767" v="33" actId="1076"/>
        <pc:sldMkLst>
          <pc:docMk/>
          <pc:sldMk cId="0" sldId="279"/>
        </pc:sldMkLst>
        <pc:picChg chg="mod">
          <ac:chgData name="bharath sai" userId="002279d1057bb3c6" providerId="LiveId" clId="{2D8107FA-CA0B-4304-BA58-096AB687820E}" dt="2023-08-03T04:08:56.767" v="33" actId="1076"/>
          <ac:picMkLst>
            <pc:docMk/>
            <pc:sldMk cId="0" sldId="279"/>
            <ac:picMk id="10" creationId="{00000000-0000-0000-0000-000000000000}"/>
          </ac:picMkLst>
        </pc:picChg>
      </pc:sldChg>
      <pc:sldChg chg="addSp delSp modSp mod">
        <pc:chgData name="bharath sai" userId="002279d1057bb3c6" providerId="LiveId" clId="{2D8107FA-CA0B-4304-BA58-096AB687820E}" dt="2023-08-03T04:14:26.179" v="43" actId="1076"/>
        <pc:sldMkLst>
          <pc:docMk/>
          <pc:sldMk cId="740128339" sldId="286"/>
        </pc:sldMkLst>
        <pc:spChg chg="del">
          <ac:chgData name="bharath sai" userId="002279d1057bb3c6" providerId="LiveId" clId="{2D8107FA-CA0B-4304-BA58-096AB687820E}" dt="2023-08-03T04:09:06.787" v="35" actId="478"/>
          <ac:spMkLst>
            <pc:docMk/>
            <pc:sldMk cId="740128339" sldId="286"/>
            <ac:spMk id="10" creationId="{662B9141-533D-72AE-3BB4-D6BBBF784CC0}"/>
          </ac:spMkLst>
        </pc:spChg>
        <pc:picChg chg="add mod">
          <ac:chgData name="bharath sai" userId="002279d1057bb3c6" providerId="LiveId" clId="{2D8107FA-CA0B-4304-BA58-096AB687820E}" dt="2023-08-03T04:14:26.179" v="43" actId="1076"/>
          <ac:picMkLst>
            <pc:docMk/>
            <pc:sldMk cId="740128339" sldId="286"/>
            <ac:picMk id="3" creationId="{E759CC0E-E4C0-4F20-D433-DB4987B6D5E8}"/>
          </ac:picMkLst>
        </pc:picChg>
        <pc:picChg chg="del">
          <ac:chgData name="bharath sai" userId="002279d1057bb3c6" providerId="LiveId" clId="{2D8107FA-CA0B-4304-BA58-096AB687820E}" dt="2023-08-03T04:09:02.789" v="34" actId="478"/>
          <ac:picMkLst>
            <pc:docMk/>
            <pc:sldMk cId="740128339" sldId="286"/>
            <ac:picMk id="8" creationId="{9668FEC1-5128-5EA7-40D7-4A4E6F1E2DCB}"/>
          </ac:picMkLst>
        </pc:picChg>
      </pc:sldChg>
      <pc:sldChg chg="addSp modSp mod">
        <pc:chgData name="bharath sai" userId="002279d1057bb3c6" providerId="LiveId" clId="{2D8107FA-CA0B-4304-BA58-096AB687820E}" dt="2023-08-03T04:14:52.268" v="47" actId="1076"/>
        <pc:sldMkLst>
          <pc:docMk/>
          <pc:sldMk cId="3042330331" sldId="287"/>
        </pc:sldMkLst>
        <pc:picChg chg="add mod">
          <ac:chgData name="bharath sai" userId="002279d1057bb3c6" providerId="LiveId" clId="{2D8107FA-CA0B-4304-BA58-096AB687820E}" dt="2023-08-03T04:14:52.268" v="47" actId="1076"/>
          <ac:picMkLst>
            <pc:docMk/>
            <pc:sldMk cId="3042330331" sldId="287"/>
            <ac:picMk id="2" creationId="{1E373C16-D4FF-C868-56EB-9A0C329089FE}"/>
          </ac:picMkLst>
        </pc:picChg>
      </pc:sldChg>
      <pc:sldChg chg="add">
        <pc:chgData name="bharath sai" userId="002279d1057bb3c6" providerId="LiveId" clId="{2D8107FA-CA0B-4304-BA58-096AB687820E}" dt="2023-08-03T04:05:50.993" v="2" actId="2890"/>
        <pc:sldMkLst>
          <pc:docMk/>
          <pc:sldMk cId="175174423" sldId="289"/>
        </pc:sldMkLst>
      </pc:sldChg>
      <pc:sldChg chg="addSp delSp modSp add mod delAnim">
        <pc:chgData name="bharath sai" userId="002279d1057bb3c6" providerId="LiveId" clId="{2D8107FA-CA0B-4304-BA58-096AB687820E}" dt="2023-08-03T04:08:44.791" v="32" actId="14100"/>
        <pc:sldMkLst>
          <pc:docMk/>
          <pc:sldMk cId="3737377876" sldId="290"/>
        </pc:sldMkLst>
        <pc:spChg chg="del">
          <ac:chgData name="bharath sai" userId="002279d1057bb3c6" providerId="LiveId" clId="{2D8107FA-CA0B-4304-BA58-096AB687820E}" dt="2023-08-03T04:08:05.926" v="26" actId="478"/>
          <ac:spMkLst>
            <pc:docMk/>
            <pc:sldMk cId="3737377876" sldId="290"/>
            <ac:spMk id="3" creationId="{00000000-0000-0000-0000-000000000000}"/>
          </ac:spMkLst>
        </pc:spChg>
        <pc:spChg chg="add mod">
          <ac:chgData name="bharath sai" userId="002279d1057bb3c6" providerId="LiveId" clId="{2D8107FA-CA0B-4304-BA58-096AB687820E}" dt="2023-08-03T04:08:44.791" v="32" actId="14100"/>
          <ac:spMkLst>
            <pc:docMk/>
            <pc:sldMk cId="3737377876" sldId="290"/>
            <ac:spMk id="6" creationId="{A7908D66-3D22-0B6D-442C-25C50F25545D}"/>
          </ac:spMkLst>
        </pc:spChg>
        <pc:picChg chg="del">
          <ac:chgData name="bharath sai" userId="002279d1057bb3c6" providerId="LiveId" clId="{2D8107FA-CA0B-4304-BA58-096AB687820E}" dt="2023-08-03T04:08:07.869" v="27" actId="478"/>
          <ac:picMkLst>
            <pc:docMk/>
            <pc:sldMk cId="3737377876" sldId="290"/>
            <ac:picMk id="4" creationId="{837C1CD0-AAB5-F3C2-F16E-9FFA187EB93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7A7D6D84-857B-426B-A535-4D7E3450AC83}" type="datetimeFigureOut">
              <a:rPr lang="en-US" smtClean="0"/>
              <a:pPr/>
              <a:t>8/3/2023</a:t>
            </a:fld>
            <a:endParaRPr lang="en-US"/>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27CE6A04-FE41-4F69-91A9-E066639641E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CE6A04-FE41-4F69-91A9-E066639641E0}"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85800" y="530859"/>
            <a:ext cx="10820400" cy="660400"/>
          </a:xfrm>
          <a:prstGeom prst="rect">
            <a:avLst/>
          </a:prstGeom>
        </p:spPr>
        <p:txBody>
          <a:bodyPr wrap="square" lIns="0" tIns="0" rIns="0" bIns="0">
            <a:spAutoFit/>
          </a:bodyPr>
          <a:lstStyle>
            <a:lvl1pPr>
              <a:defRPr sz="1900" b="1" i="0">
                <a:solidFill>
                  <a:srgbClr val="424242"/>
                </a:solidFill>
                <a:latin typeface="Roboto"/>
                <a:cs typeface="Roboto"/>
              </a:defRPr>
            </a:lvl1pPr>
          </a:lstStyle>
          <a:p>
            <a:endParaRPr/>
          </a:p>
        </p:txBody>
      </p:sp>
      <p:sp>
        <p:nvSpPr>
          <p:cNvPr id="3" name="Holder 3"/>
          <p:cNvSpPr>
            <a:spLocks noGrp="1"/>
          </p:cNvSpPr>
          <p:nvPr>
            <p:ph type="body" idx="1"/>
          </p:nvPr>
        </p:nvSpPr>
        <p:spPr>
          <a:xfrm>
            <a:off x="1130300" y="1854200"/>
            <a:ext cx="9931400" cy="20802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instagram.com/p/CsITYZGtHsf/?utm_source=ig_web_copy_lin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anipalhospitals.com/" TargetMode="External"/><Relationship Id="rId2" Type="http://schemas.openxmlformats.org/officeDocument/2006/relationships/hyperlink" Target="https://www.globalhealth.com/" TargetMode="External"/><Relationship Id="rId1" Type="http://schemas.openxmlformats.org/officeDocument/2006/relationships/slideLayout" Target="../slideLayouts/slideLayout2.xml"/><Relationship Id="rId4" Type="http://schemas.openxmlformats.org/officeDocument/2006/relationships/hyperlink" Target="https://www.maxhealthcare.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362200"/>
            <a:ext cx="8614409" cy="1371600"/>
          </a:xfrm>
          <a:prstGeom prst="rect">
            <a:avLst/>
          </a:prstGeom>
        </p:spPr>
        <p:txBody>
          <a:bodyPr vert="horz" wrap="square" lIns="0" tIns="12700" rIns="0" bIns="0" rtlCol="0">
            <a:spAutoFit/>
          </a:bodyPr>
          <a:lstStyle/>
          <a:p>
            <a:pPr marL="2108200" marR="5080" indent="-2095500">
              <a:lnSpc>
                <a:spcPct val="113199"/>
              </a:lnSpc>
              <a:spcBef>
                <a:spcPts val="100"/>
              </a:spcBef>
            </a:pPr>
            <a:r>
              <a:rPr sz="3900" spc="-85" dirty="0"/>
              <a:t>C</a:t>
            </a:r>
            <a:r>
              <a:rPr sz="3900" spc="-210" dirty="0"/>
              <a:t>o</a:t>
            </a:r>
            <a:r>
              <a:rPr sz="3900" spc="-280" dirty="0"/>
              <a:t>m</a:t>
            </a:r>
            <a:r>
              <a:rPr sz="3900" spc="-110" dirty="0"/>
              <a:t>p</a:t>
            </a:r>
            <a:r>
              <a:rPr sz="3900" spc="-75" dirty="0"/>
              <a:t>r</a:t>
            </a:r>
            <a:r>
              <a:rPr sz="3900" spc="-145" dirty="0"/>
              <a:t>e</a:t>
            </a:r>
            <a:r>
              <a:rPr sz="3900" spc="-105" dirty="0"/>
              <a:t>h</a:t>
            </a:r>
            <a:r>
              <a:rPr sz="3900" spc="-145" dirty="0"/>
              <a:t>e</a:t>
            </a:r>
            <a:r>
              <a:rPr sz="3900" spc="-105" dirty="0"/>
              <a:t>n</a:t>
            </a:r>
            <a:r>
              <a:rPr sz="3900" spc="-215" dirty="0"/>
              <a:t>s</a:t>
            </a:r>
            <a:r>
              <a:rPr sz="3900" spc="-145" dirty="0"/>
              <a:t>i</a:t>
            </a:r>
            <a:r>
              <a:rPr sz="3900" spc="-195" dirty="0"/>
              <a:t>v</a:t>
            </a:r>
            <a:r>
              <a:rPr sz="3900" spc="65" dirty="0"/>
              <a:t>e</a:t>
            </a:r>
            <a:r>
              <a:rPr sz="3900" spc="-180" dirty="0"/>
              <a:t> </a:t>
            </a:r>
            <a:r>
              <a:rPr sz="3900" spc="-285" dirty="0"/>
              <a:t>D</a:t>
            </a:r>
            <a:r>
              <a:rPr sz="3900" spc="-145" dirty="0"/>
              <a:t>i</a:t>
            </a:r>
            <a:r>
              <a:rPr sz="3900" spc="-105" dirty="0"/>
              <a:t>g</a:t>
            </a:r>
            <a:r>
              <a:rPr sz="3900" spc="-145" dirty="0"/>
              <a:t>i</a:t>
            </a:r>
            <a:r>
              <a:rPr sz="3900" spc="-160" dirty="0"/>
              <a:t>t</a:t>
            </a:r>
            <a:r>
              <a:rPr sz="3900" spc="-200" dirty="0"/>
              <a:t>a</a:t>
            </a:r>
            <a:r>
              <a:rPr sz="3900" spc="-10" dirty="0"/>
              <a:t>l</a:t>
            </a:r>
            <a:r>
              <a:rPr sz="3900" spc="-210" dirty="0"/>
              <a:t> </a:t>
            </a:r>
            <a:r>
              <a:rPr sz="3900" spc="-300" dirty="0"/>
              <a:t>M</a:t>
            </a:r>
            <a:r>
              <a:rPr sz="3900" spc="-200" dirty="0"/>
              <a:t>a</a:t>
            </a:r>
            <a:r>
              <a:rPr sz="3900" spc="-75" dirty="0"/>
              <a:t>r</a:t>
            </a:r>
            <a:r>
              <a:rPr sz="3900" spc="-195" dirty="0"/>
              <a:t>k</a:t>
            </a:r>
            <a:r>
              <a:rPr sz="3900" spc="-45" dirty="0"/>
              <a:t>e</a:t>
            </a:r>
            <a:r>
              <a:rPr sz="3900" spc="-260" dirty="0"/>
              <a:t>t</a:t>
            </a:r>
            <a:r>
              <a:rPr sz="3900" spc="-45" dirty="0"/>
              <a:t>i</a:t>
            </a:r>
            <a:r>
              <a:rPr sz="3900" spc="-204" dirty="0"/>
              <a:t>n</a:t>
            </a:r>
            <a:r>
              <a:rPr sz="3900" spc="15" dirty="0"/>
              <a:t>g  </a:t>
            </a:r>
            <a:r>
              <a:rPr sz="3900" spc="-190" dirty="0"/>
              <a:t>P</a:t>
            </a:r>
            <a:r>
              <a:rPr sz="3900" spc="-75" dirty="0"/>
              <a:t>r</a:t>
            </a:r>
            <a:r>
              <a:rPr sz="3900" spc="-210" dirty="0"/>
              <a:t>o</a:t>
            </a:r>
            <a:r>
              <a:rPr sz="3900" spc="-35" dirty="0"/>
              <a:t>j</a:t>
            </a:r>
            <a:r>
              <a:rPr sz="3900" spc="-145" dirty="0"/>
              <a:t>e</a:t>
            </a:r>
            <a:r>
              <a:rPr sz="3900" spc="-120" dirty="0"/>
              <a:t>c</a:t>
            </a:r>
            <a:r>
              <a:rPr sz="3900" spc="-40" dirty="0"/>
              <a:t>t</a:t>
            </a:r>
            <a:r>
              <a:rPr sz="3900" spc="-190" dirty="0"/>
              <a:t> </a:t>
            </a:r>
            <a:r>
              <a:rPr sz="3900" spc="-340" dirty="0"/>
              <a:t>W</a:t>
            </a:r>
            <a:r>
              <a:rPr sz="3900" spc="-210" dirty="0"/>
              <a:t>o</a:t>
            </a:r>
            <a:r>
              <a:rPr sz="3900" spc="-75" dirty="0"/>
              <a:t>r</a:t>
            </a:r>
            <a:r>
              <a:rPr sz="3900" spc="-10" dirty="0"/>
              <a:t>k</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9862" y="-130855"/>
            <a:ext cx="5979795" cy="135935"/>
          </a:xfrm>
          <a:prstGeom prst="rect">
            <a:avLst/>
          </a:prstGeom>
        </p:spPr>
        <p:txBody>
          <a:bodyPr vert="horz" wrap="square" lIns="0" tIns="12700" rIns="0" bIns="0" rtlCol="0">
            <a:spAutoFit/>
          </a:bodyPr>
          <a:lstStyle/>
          <a:p>
            <a:pPr marL="12700">
              <a:lnSpc>
                <a:spcPct val="100000"/>
              </a:lnSpc>
              <a:spcBef>
                <a:spcPts val="100"/>
              </a:spcBef>
            </a:pPr>
            <a:r>
              <a:rPr lang="en-IN" sz="800" dirty="0"/>
              <a:t>.</a:t>
            </a:r>
            <a:endParaRPr sz="800" dirty="0"/>
          </a:p>
        </p:txBody>
      </p:sp>
      <p:graphicFrame>
        <p:nvGraphicFramePr>
          <p:cNvPr id="3" name="Table 2">
            <a:extLst>
              <a:ext uri="{FF2B5EF4-FFF2-40B4-BE49-F238E27FC236}">
                <a16:creationId xmlns:a16="http://schemas.microsoft.com/office/drawing/2014/main" id="{5384AFCB-A229-E987-0C13-7A78E10F0F08}"/>
              </a:ext>
            </a:extLst>
          </p:cNvPr>
          <p:cNvGraphicFramePr>
            <a:graphicFrameLocks noGrp="1"/>
          </p:cNvGraphicFramePr>
          <p:nvPr>
            <p:extLst>
              <p:ext uri="{D42A27DB-BD31-4B8C-83A1-F6EECF244321}">
                <p14:modId xmlns:p14="http://schemas.microsoft.com/office/powerpoint/2010/main" val="2602952763"/>
              </p:ext>
            </p:extLst>
          </p:nvPr>
        </p:nvGraphicFramePr>
        <p:xfrm>
          <a:off x="228600" y="685800"/>
          <a:ext cx="11388032" cy="1219200"/>
        </p:xfrm>
        <a:graphic>
          <a:graphicData uri="http://schemas.openxmlformats.org/drawingml/2006/table">
            <a:tbl>
              <a:tblPr/>
              <a:tblGrid>
                <a:gridCol w="5219514">
                  <a:extLst>
                    <a:ext uri="{9D8B030D-6E8A-4147-A177-3AD203B41FA5}">
                      <a16:colId xmlns:a16="http://schemas.microsoft.com/office/drawing/2014/main" val="414269554"/>
                    </a:ext>
                  </a:extLst>
                </a:gridCol>
                <a:gridCol w="4011694">
                  <a:extLst>
                    <a:ext uri="{9D8B030D-6E8A-4147-A177-3AD203B41FA5}">
                      <a16:colId xmlns:a16="http://schemas.microsoft.com/office/drawing/2014/main" val="520771400"/>
                    </a:ext>
                  </a:extLst>
                </a:gridCol>
                <a:gridCol w="2156824">
                  <a:extLst>
                    <a:ext uri="{9D8B030D-6E8A-4147-A177-3AD203B41FA5}">
                      <a16:colId xmlns:a16="http://schemas.microsoft.com/office/drawing/2014/main" val="1503027703"/>
                    </a:ext>
                  </a:extLst>
                </a:gridCol>
              </a:tblGrid>
              <a:tr h="363582">
                <a:tc>
                  <a:txBody>
                    <a:bodyPr/>
                    <a:lstStyle/>
                    <a:p>
                      <a:pPr rtl="0" fontAlgn="b"/>
                      <a:r>
                        <a:rPr lang="en-IN" sz="1300" b="1">
                          <a:effectLst/>
                        </a:rPr>
                        <a:t>Keyword</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b="1">
                          <a:effectLst/>
                        </a:rPr>
                        <a:t>Avg. monthly searches</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b="1">
                          <a:effectLst/>
                        </a:rPr>
                        <a:t>Competition</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42227788"/>
                  </a:ext>
                </a:extLst>
              </a:tr>
              <a:tr h="246018">
                <a:tc>
                  <a:txBody>
                    <a:bodyPr/>
                    <a:lstStyle/>
                    <a:p>
                      <a:pPr rtl="0" fontAlgn="b"/>
                      <a:r>
                        <a:rPr lang="en-IN" sz="1300">
                          <a:effectLst/>
                        </a:rPr>
                        <a:t>best neurology hospitals</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dirty="0">
                          <a:effectLst/>
                        </a:rPr>
                        <a:t>500</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a:effectLst/>
                        </a:rPr>
                        <a:t>Low</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8181735"/>
                  </a:ext>
                </a:extLst>
              </a:tr>
              <a:tr h="363582">
                <a:tc>
                  <a:txBody>
                    <a:bodyPr/>
                    <a:lstStyle/>
                    <a:p>
                      <a:pPr rtl="0" fontAlgn="b"/>
                      <a:r>
                        <a:rPr lang="en-IN" sz="1300">
                          <a:effectLst/>
                        </a:rPr>
                        <a:t>neurology hospital near me</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a:effectLst/>
                        </a:rPr>
                        <a:t>5000</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a:effectLst/>
                        </a:rPr>
                        <a:t>Low</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15662734"/>
                  </a:ext>
                </a:extLst>
              </a:tr>
              <a:tr h="246018">
                <a:tc>
                  <a:txBody>
                    <a:bodyPr/>
                    <a:lstStyle/>
                    <a:p>
                      <a:pPr rtl="0" fontAlgn="b"/>
                      <a:r>
                        <a:rPr lang="en-IN" sz="1300">
                          <a:effectLst/>
                        </a:rPr>
                        <a:t>neurology hospital</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a:effectLst/>
                        </a:rPr>
                        <a:t>5000</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dirty="0">
                          <a:effectLst/>
                        </a:rPr>
                        <a:t>Low</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85199290"/>
                  </a:ext>
                </a:extLst>
              </a:tr>
            </a:tbl>
          </a:graphicData>
        </a:graphic>
      </p:graphicFrame>
      <p:graphicFrame>
        <p:nvGraphicFramePr>
          <p:cNvPr id="6" name="Table 5">
            <a:extLst>
              <a:ext uri="{FF2B5EF4-FFF2-40B4-BE49-F238E27FC236}">
                <a16:creationId xmlns:a16="http://schemas.microsoft.com/office/drawing/2014/main" id="{1826ABD2-6B69-2664-9E6A-13F64A82F762}"/>
              </a:ext>
            </a:extLst>
          </p:cNvPr>
          <p:cNvGraphicFramePr>
            <a:graphicFrameLocks noGrp="1"/>
          </p:cNvGraphicFramePr>
          <p:nvPr>
            <p:extLst>
              <p:ext uri="{D42A27DB-BD31-4B8C-83A1-F6EECF244321}">
                <p14:modId xmlns:p14="http://schemas.microsoft.com/office/powerpoint/2010/main" val="804923438"/>
              </p:ext>
            </p:extLst>
          </p:nvPr>
        </p:nvGraphicFramePr>
        <p:xfrm>
          <a:off x="264160" y="1905000"/>
          <a:ext cx="11352472" cy="599440"/>
        </p:xfrm>
        <a:graphic>
          <a:graphicData uri="http://schemas.openxmlformats.org/drawingml/2006/table">
            <a:tbl>
              <a:tblPr/>
              <a:tblGrid>
                <a:gridCol w="6418921">
                  <a:extLst>
                    <a:ext uri="{9D8B030D-6E8A-4147-A177-3AD203B41FA5}">
                      <a16:colId xmlns:a16="http://schemas.microsoft.com/office/drawing/2014/main" val="2916354731"/>
                    </a:ext>
                  </a:extLst>
                </a:gridCol>
                <a:gridCol w="4933551">
                  <a:extLst>
                    <a:ext uri="{9D8B030D-6E8A-4147-A177-3AD203B41FA5}">
                      <a16:colId xmlns:a16="http://schemas.microsoft.com/office/drawing/2014/main" val="1743344799"/>
                    </a:ext>
                  </a:extLst>
                </a:gridCol>
              </a:tblGrid>
              <a:tr h="133350">
                <a:tc>
                  <a:txBody>
                    <a:bodyPr/>
                    <a:lstStyle/>
                    <a:p>
                      <a:pPr rtl="0" fontAlgn="b"/>
                      <a:r>
                        <a:rPr lang="en-IN" b="1">
                          <a:effectLst/>
                        </a:rPr>
                        <a:t>Meta Title</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F0B327"/>
                      </a:solidFill>
                      <a:prstDash val="solid"/>
                      <a:round/>
                      <a:headEnd type="none" w="med" len="med"/>
                      <a:tailEnd type="none" w="med" len="med"/>
                    </a:lnB>
                    <a:solidFill>
                      <a:srgbClr val="FFFFFF"/>
                    </a:solidFill>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5043082"/>
                  </a:ext>
                </a:extLst>
              </a:tr>
              <a:tr h="133350">
                <a:tc>
                  <a:txBody>
                    <a:bodyPr/>
                    <a:lstStyle/>
                    <a:p>
                      <a:pPr rtl="0" fontAlgn="b"/>
                      <a:r>
                        <a:rPr lang="en-US">
                          <a:effectLst/>
                        </a:rPr>
                        <a:t>Find the best neurology hospitals at our fortis health care</a:t>
                      </a:r>
                    </a:p>
                  </a:txBody>
                  <a:tcPr marL="0" marR="0" marT="12700" marB="12700" anchor="b">
                    <a:lnL w="6350" cap="flat" cmpd="sng" algn="ctr">
                      <a:solidFill>
                        <a:srgbClr val="F0B327"/>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F0B327"/>
                      </a:solidFill>
                      <a:prstDash val="solid"/>
                      <a:round/>
                      <a:headEnd type="none" w="med" len="med"/>
                      <a:tailEnd type="none" w="med" len="med"/>
                    </a:lnT>
                    <a:lnB w="6350" cap="flat" cmpd="sng" algn="ctr">
                      <a:solidFill>
                        <a:srgbClr val="F0B327"/>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56440136"/>
                  </a:ext>
                </a:extLst>
              </a:tr>
            </a:tbl>
          </a:graphicData>
        </a:graphic>
      </p:graphicFrame>
      <p:graphicFrame>
        <p:nvGraphicFramePr>
          <p:cNvPr id="11" name="Table 10">
            <a:extLst>
              <a:ext uri="{FF2B5EF4-FFF2-40B4-BE49-F238E27FC236}">
                <a16:creationId xmlns:a16="http://schemas.microsoft.com/office/drawing/2014/main" id="{B1635418-8C9B-7017-74A3-468AC8C0F46E}"/>
              </a:ext>
            </a:extLst>
          </p:cNvPr>
          <p:cNvGraphicFramePr>
            <a:graphicFrameLocks noGrp="1"/>
          </p:cNvGraphicFramePr>
          <p:nvPr>
            <p:extLst>
              <p:ext uri="{D42A27DB-BD31-4B8C-83A1-F6EECF244321}">
                <p14:modId xmlns:p14="http://schemas.microsoft.com/office/powerpoint/2010/main" val="443619469"/>
              </p:ext>
            </p:extLst>
          </p:nvPr>
        </p:nvGraphicFramePr>
        <p:xfrm>
          <a:off x="294640" y="2504440"/>
          <a:ext cx="11321992" cy="599440"/>
        </p:xfrm>
        <a:graphic>
          <a:graphicData uri="http://schemas.openxmlformats.org/drawingml/2006/table">
            <a:tbl>
              <a:tblPr/>
              <a:tblGrid>
                <a:gridCol w="6401687">
                  <a:extLst>
                    <a:ext uri="{9D8B030D-6E8A-4147-A177-3AD203B41FA5}">
                      <a16:colId xmlns:a16="http://schemas.microsoft.com/office/drawing/2014/main" val="3633524307"/>
                    </a:ext>
                  </a:extLst>
                </a:gridCol>
                <a:gridCol w="4920305">
                  <a:extLst>
                    <a:ext uri="{9D8B030D-6E8A-4147-A177-3AD203B41FA5}">
                      <a16:colId xmlns:a16="http://schemas.microsoft.com/office/drawing/2014/main" val="1681681897"/>
                    </a:ext>
                  </a:extLst>
                </a:gridCol>
              </a:tblGrid>
              <a:tr h="133350">
                <a:tc>
                  <a:txBody>
                    <a:bodyPr/>
                    <a:lstStyle/>
                    <a:p>
                      <a:pPr rtl="0" fontAlgn="b"/>
                      <a:r>
                        <a:rPr lang="en-IN" b="1">
                          <a:effectLst/>
                        </a:rPr>
                        <a:t>Meta Description</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DFAA"/>
                      </a:solidFill>
                      <a:prstDash val="solid"/>
                      <a:round/>
                      <a:headEnd type="none" w="med" len="med"/>
                      <a:tailEnd type="none" w="med" len="med"/>
                    </a:lnB>
                    <a:solidFill>
                      <a:srgbClr val="FFFFFF"/>
                    </a:solidFill>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62110576"/>
                  </a:ext>
                </a:extLst>
              </a:tr>
              <a:tr h="133350">
                <a:tc>
                  <a:txBody>
                    <a:bodyPr/>
                    <a:lstStyle/>
                    <a:p>
                      <a:pPr rtl="0" fontAlgn="b"/>
                      <a:r>
                        <a:rPr lang="en-US">
                          <a:effectLst/>
                        </a:rPr>
                        <a:t>Check more hospitals for neurology treatment at our health care </a:t>
                      </a:r>
                    </a:p>
                  </a:txBody>
                  <a:tcPr marL="0" marR="0" marT="12700" marB="12700" anchor="b">
                    <a:lnL w="6350" cap="flat" cmpd="sng" algn="ctr">
                      <a:solidFill>
                        <a:srgbClr val="00DFAA"/>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DFAA"/>
                      </a:solidFill>
                      <a:prstDash val="solid"/>
                      <a:round/>
                      <a:headEnd type="none" w="med" len="med"/>
                      <a:tailEnd type="none" w="med" len="med"/>
                    </a:lnT>
                    <a:lnB w="6350" cap="flat" cmpd="sng" algn="ctr">
                      <a:solidFill>
                        <a:srgbClr val="00DFAA"/>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79908171"/>
                  </a:ext>
                </a:extLst>
              </a:tr>
            </a:tbl>
          </a:graphicData>
        </a:graphic>
      </p:graphicFrame>
      <p:graphicFrame>
        <p:nvGraphicFramePr>
          <p:cNvPr id="12" name="Table 11">
            <a:extLst>
              <a:ext uri="{FF2B5EF4-FFF2-40B4-BE49-F238E27FC236}">
                <a16:creationId xmlns:a16="http://schemas.microsoft.com/office/drawing/2014/main" id="{AE669075-336A-C2CD-71D9-25C7D2C7EFCA}"/>
              </a:ext>
            </a:extLst>
          </p:cNvPr>
          <p:cNvGraphicFramePr>
            <a:graphicFrameLocks noGrp="1"/>
          </p:cNvGraphicFramePr>
          <p:nvPr>
            <p:extLst>
              <p:ext uri="{D42A27DB-BD31-4B8C-83A1-F6EECF244321}">
                <p14:modId xmlns:p14="http://schemas.microsoft.com/office/powerpoint/2010/main" val="1643902956"/>
              </p:ext>
            </p:extLst>
          </p:nvPr>
        </p:nvGraphicFramePr>
        <p:xfrm>
          <a:off x="228600" y="3581400"/>
          <a:ext cx="11388033" cy="1256975"/>
        </p:xfrm>
        <a:graphic>
          <a:graphicData uri="http://schemas.openxmlformats.org/drawingml/2006/table">
            <a:tbl>
              <a:tblPr/>
              <a:tblGrid>
                <a:gridCol w="4731469">
                  <a:extLst>
                    <a:ext uri="{9D8B030D-6E8A-4147-A177-3AD203B41FA5}">
                      <a16:colId xmlns:a16="http://schemas.microsoft.com/office/drawing/2014/main" val="1623739530"/>
                    </a:ext>
                  </a:extLst>
                </a:gridCol>
                <a:gridCol w="3771462">
                  <a:extLst>
                    <a:ext uri="{9D8B030D-6E8A-4147-A177-3AD203B41FA5}">
                      <a16:colId xmlns:a16="http://schemas.microsoft.com/office/drawing/2014/main" val="2459598843"/>
                    </a:ext>
                  </a:extLst>
                </a:gridCol>
                <a:gridCol w="2885102">
                  <a:extLst>
                    <a:ext uri="{9D8B030D-6E8A-4147-A177-3AD203B41FA5}">
                      <a16:colId xmlns:a16="http://schemas.microsoft.com/office/drawing/2014/main" val="278805006"/>
                    </a:ext>
                  </a:extLst>
                </a:gridCol>
              </a:tblGrid>
              <a:tr h="420743">
                <a:tc>
                  <a:txBody>
                    <a:bodyPr/>
                    <a:lstStyle/>
                    <a:p>
                      <a:pPr rtl="0" fontAlgn="b"/>
                      <a:r>
                        <a:rPr lang="en-IN" sz="1600" b="1">
                          <a:effectLst/>
                        </a:rPr>
                        <a:t>Keyword</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b="1">
                          <a:effectLst/>
                        </a:rPr>
                        <a:t>Avg. monthly searches</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b="1">
                          <a:effectLst/>
                        </a:rPr>
                        <a:t>Competition</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44744376"/>
                  </a:ext>
                </a:extLst>
              </a:tr>
              <a:tr h="284694">
                <a:tc>
                  <a:txBody>
                    <a:bodyPr/>
                    <a:lstStyle/>
                    <a:p>
                      <a:pPr rtl="0" fontAlgn="b"/>
                      <a:r>
                        <a:rPr lang="en-IN" sz="1600">
                          <a:effectLst/>
                        </a:rPr>
                        <a:t>fortis la femme</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a:effectLst/>
                        </a:rPr>
                        <a:t>5000</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a:effectLst/>
                        </a:rPr>
                        <a:t>Low</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6866036"/>
                  </a:ext>
                </a:extLst>
              </a:tr>
              <a:tr h="284694">
                <a:tc>
                  <a:txBody>
                    <a:bodyPr/>
                    <a:lstStyle/>
                    <a:p>
                      <a:pPr rtl="0" fontAlgn="b"/>
                      <a:r>
                        <a:rPr lang="en-IN" sz="1600">
                          <a:effectLst/>
                        </a:rPr>
                        <a:t>la femme fortis</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a:effectLst/>
                        </a:rPr>
                        <a:t>500</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a:effectLst/>
                        </a:rPr>
                        <a:t>Low</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79619824"/>
                  </a:ext>
                </a:extLst>
              </a:tr>
              <a:tr h="229068">
                <a:tc>
                  <a:txBody>
                    <a:bodyPr/>
                    <a:lstStyle/>
                    <a:p>
                      <a:pPr rtl="0" fontAlgn="b"/>
                      <a:r>
                        <a:rPr lang="en-IN" sz="1600" dirty="0">
                          <a:effectLst/>
                        </a:rPr>
                        <a:t>la femme </a:t>
                      </a:r>
                      <a:r>
                        <a:rPr lang="en-IN" sz="1600" dirty="0" err="1">
                          <a:effectLst/>
                        </a:rPr>
                        <a:t>gk</a:t>
                      </a:r>
                      <a:endParaRPr lang="en-IN" sz="1600" dirty="0">
                        <a:effectLst/>
                      </a:endParaRP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a:effectLst/>
                        </a:rPr>
                        <a:t>500</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dirty="0">
                          <a:effectLst/>
                        </a:rPr>
                        <a:t>Low</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55547957"/>
                  </a:ext>
                </a:extLst>
              </a:tr>
            </a:tbl>
          </a:graphicData>
        </a:graphic>
      </p:graphicFrame>
      <p:graphicFrame>
        <p:nvGraphicFramePr>
          <p:cNvPr id="13" name="Table 12">
            <a:extLst>
              <a:ext uri="{FF2B5EF4-FFF2-40B4-BE49-F238E27FC236}">
                <a16:creationId xmlns:a16="http://schemas.microsoft.com/office/drawing/2014/main" id="{AB16B877-7E4F-05E5-28EE-651F4F0530CF}"/>
              </a:ext>
            </a:extLst>
          </p:cNvPr>
          <p:cNvGraphicFramePr>
            <a:graphicFrameLocks noGrp="1"/>
          </p:cNvGraphicFramePr>
          <p:nvPr>
            <p:extLst>
              <p:ext uri="{D42A27DB-BD31-4B8C-83A1-F6EECF244321}">
                <p14:modId xmlns:p14="http://schemas.microsoft.com/office/powerpoint/2010/main" val="2055520673"/>
              </p:ext>
            </p:extLst>
          </p:nvPr>
        </p:nvGraphicFramePr>
        <p:xfrm>
          <a:off x="205076" y="4947922"/>
          <a:ext cx="11470640" cy="599440"/>
        </p:xfrm>
        <a:graphic>
          <a:graphicData uri="http://schemas.openxmlformats.org/drawingml/2006/table">
            <a:tbl>
              <a:tblPr/>
              <a:tblGrid>
                <a:gridCol w="6382856">
                  <a:extLst>
                    <a:ext uri="{9D8B030D-6E8A-4147-A177-3AD203B41FA5}">
                      <a16:colId xmlns:a16="http://schemas.microsoft.com/office/drawing/2014/main" val="3293627684"/>
                    </a:ext>
                  </a:extLst>
                </a:gridCol>
                <a:gridCol w="5087784">
                  <a:extLst>
                    <a:ext uri="{9D8B030D-6E8A-4147-A177-3AD203B41FA5}">
                      <a16:colId xmlns:a16="http://schemas.microsoft.com/office/drawing/2014/main" val="320914493"/>
                    </a:ext>
                  </a:extLst>
                </a:gridCol>
              </a:tblGrid>
              <a:tr h="133350">
                <a:tc>
                  <a:txBody>
                    <a:bodyPr/>
                    <a:lstStyle/>
                    <a:p>
                      <a:pPr rtl="0" fontAlgn="b"/>
                      <a:r>
                        <a:rPr lang="en-IN" b="1">
                          <a:effectLst/>
                        </a:rPr>
                        <a:t>Meta Title</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6029DB"/>
                      </a:solidFill>
                      <a:prstDash val="solid"/>
                      <a:round/>
                      <a:headEnd type="none" w="med" len="med"/>
                      <a:tailEnd type="none" w="med" len="med"/>
                    </a:lnB>
                    <a:solidFill>
                      <a:srgbClr val="FFFFFF"/>
                    </a:solidFill>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41670133"/>
                  </a:ext>
                </a:extLst>
              </a:tr>
              <a:tr h="133350">
                <a:tc>
                  <a:txBody>
                    <a:bodyPr/>
                    <a:lstStyle/>
                    <a:p>
                      <a:pPr rtl="0" fontAlgn="b"/>
                      <a:r>
                        <a:rPr lang="en-US">
                          <a:effectLst/>
                        </a:rPr>
                        <a:t>we introduce new la femme at our fortis health care</a:t>
                      </a:r>
                    </a:p>
                  </a:txBody>
                  <a:tcPr marL="0" marR="0" marT="12700" marB="12700" anchor="b">
                    <a:lnL w="6350" cap="flat" cmpd="sng" algn="ctr">
                      <a:solidFill>
                        <a:srgbClr val="6029DB"/>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6029DB"/>
                      </a:solidFill>
                      <a:prstDash val="solid"/>
                      <a:round/>
                      <a:headEnd type="none" w="med" len="med"/>
                      <a:tailEnd type="none" w="med" len="med"/>
                    </a:lnT>
                    <a:lnB w="6350" cap="flat" cmpd="sng" algn="ctr">
                      <a:solidFill>
                        <a:srgbClr val="6029DB"/>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72942478"/>
                  </a:ext>
                </a:extLst>
              </a:tr>
            </a:tbl>
          </a:graphicData>
        </a:graphic>
      </p:graphicFrame>
      <p:graphicFrame>
        <p:nvGraphicFramePr>
          <p:cNvPr id="15" name="Table 14">
            <a:extLst>
              <a:ext uri="{FF2B5EF4-FFF2-40B4-BE49-F238E27FC236}">
                <a16:creationId xmlns:a16="http://schemas.microsoft.com/office/drawing/2014/main" id="{F32BD3E1-91B5-173C-3361-800ECFE52817}"/>
              </a:ext>
            </a:extLst>
          </p:cNvPr>
          <p:cNvGraphicFramePr>
            <a:graphicFrameLocks noGrp="1"/>
          </p:cNvGraphicFramePr>
          <p:nvPr>
            <p:extLst>
              <p:ext uri="{D42A27DB-BD31-4B8C-83A1-F6EECF244321}">
                <p14:modId xmlns:p14="http://schemas.microsoft.com/office/powerpoint/2010/main" val="3616273953"/>
              </p:ext>
            </p:extLst>
          </p:nvPr>
        </p:nvGraphicFramePr>
        <p:xfrm>
          <a:off x="205076" y="5658197"/>
          <a:ext cx="11426796" cy="666403"/>
        </p:xfrm>
        <a:graphic>
          <a:graphicData uri="http://schemas.openxmlformats.org/drawingml/2006/table">
            <a:tbl>
              <a:tblPr/>
              <a:tblGrid>
                <a:gridCol w="7845263">
                  <a:extLst>
                    <a:ext uri="{9D8B030D-6E8A-4147-A177-3AD203B41FA5}">
                      <a16:colId xmlns:a16="http://schemas.microsoft.com/office/drawing/2014/main" val="2857911232"/>
                    </a:ext>
                  </a:extLst>
                </a:gridCol>
                <a:gridCol w="3581533">
                  <a:extLst>
                    <a:ext uri="{9D8B030D-6E8A-4147-A177-3AD203B41FA5}">
                      <a16:colId xmlns:a16="http://schemas.microsoft.com/office/drawing/2014/main" val="1652948751"/>
                    </a:ext>
                  </a:extLst>
                </a:gridCol>
              </a:tblGrid>
              <a:tr h="344320">
                <a:tc>
                  <a:txBody>
                    <a:bodyPr/>
                    <a:lstStyle/>
                    <a:p>
                      <a:pPr rtl="0" fontAlgn="b"/>
                      <a:r>
                        <a:rPr lang="en-IN" sz="1700" b="1">
                          <a:effectLst/>
                        </a:rPr>
                        <a:t>Meta Description</a:t>
                      </a:r>
                    </a:p>
                  </a:txBody>
                  <a:tcPr marL="17644" marR="17644" marT="11763" marB="1176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A0A4DE"/>
                      </a:solidFill>
                      <a:prstDash val="solid"/>
                      <a:round/>
                      <a:headEnd type="none" w="med" len="med"/>
                      <a:tailEnd type="none" w="med" len="med"/>
                    </a:lnB>
                    <a:solidFill>
                      <a:srgbClr val="FFFFFF"/>
                    </a:solidFill>
                  </a:tcPr>
                </a:tc>
                <a:tc>
                  <a:txBody>
                    <a:bodyPr/>
                    <a:lstStyle/>
                    <a:p>
                      <a:pPr rtl="0" fontAlgn="b"/>
                      <a:endParaRPr lang="en-IN" sz="1700">
                        <a:effectLst/>
                      </a:endParaRPr>
                    </a:p>
                  </a:txBody>
                  <a:tcPr marL="17644" marR="17644" marT="11763" marB="1176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53760522"/>
                  </a:ext>
                </a:extLst>
              </a:tr>
              <a:tr h="322083">
                <a:tc>
                  <a:txBody>
                    <a:bodyPr/>
                    <a:lstStyle/>
                    <a:p>
                      <a:pPr rtl="0" fontAlgn="b"/>
                      <a:r>
                        <a:rPr lang="en-US" sz="1700" dirty="0">
                          <a:effectLst/>
                        </a:rPr>
                        <a:t>apply for best la femme treatment at our fortis health care institute</a:t>
                      </a:r>
                    </a:p>
                  </a:txBody>
                  <a:tcPr marL="0" marR="0" marT="11763" marB="11763" anchor="b">
                    <a:lnL w="6350" cap="flat" cmpd="sng" algn="ctr">
                      <a:solidFill>
                        <a:srgbClr val="A0A4DE"/>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A0A4DE"/>
                      </a:solidFill>
                      <a:prstDash val="solid"/>
                      <a:round/>
                      <a:headEnd type="none" w="med" len="med"/>
                      <a:tailEnd type="none" w="med" len="med"/>
                    </a:lnT>
                    <a:lnB w="6350" cap="flat" cmpd="sng" algn="ctr">
                      <a:solidFill>
                        <a:srgbClr val="A0A4DE"/>
                      </a:solidFill>
                      <a:prstDash val="solid"/>
                      <a:round/>
                      <a:headEnd type="none" w="med" len="med"/>
                      <a:tailEnd type="none" w="med" len="med"/>
                    </a:lnB>
                  </a:tcPr>
                </a:tc>
                <a:tc>
                  <a:txBody>
                    <a:bodyPr/>
                    <a:lstStyle/>
                    <a:p>
                      <a:pPr rtl="0" fontAlgn="b"/>
                      <a:endParaRPr lang="en-IN" sz="1700" dirty="0">
                        <a:effectLst/>
                      </a:endParaRPr>
                    </a:p>
                  </a:txBody>
                  <a:tcPr marL="17644" marR="17644" marT="11763" marB="1176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18458334"/>
                  </a:ext>
                </a:extLst>
              </a:tr>
            </a:tbl>
          </a:graphicData>
        </a:graphic>
      </p:graphicFrame>
      <p:sp>
        <p:nvSpPr>
          <p:cNvPr id="5" name="TextBox 4">
            <a:extLst>
              <a:ext uri="{FF2B5EF4-FFF2-40B4-BE49-F238E27FC236}">
                <a16:creationId xmlns:a16="http://schemas.microsoft.com/office/drawing/2014/main" id="{5C6FAB24-A5C9-6409-08EE-4494650CBB29}"/>
              </a:ext>
            </a:extLst>
          </p:cNvPr>
          <p:cNvSpPr txBox="1"/>
          <p:nvPr/>
        </p:nvSpPr>
        <p:spPr>
          <a:xfrm>
            <a:off x="205076" y="174228"/>
            <a:ext cx="6096000" cy="369332"/>
          </a:xfrm>
          <a:prstGeom prst="rect">
            <a:avLst/>
          </a:prstGeom>
          <a:noFill/>
        </p:spPr>
        <p:txBody>
          <a:bodyPr wrap="square">
            <a:spAutoFit/>
          </a:bodyPr>
          <a:lstStyle/>
          <a:p>
            <a:r>
              <a:rPr lang="en-IN" b="1" dirty="0"/>
              <a:t>Keyword</a:t>
            </a:r>
            <a:r>
              <a:rPr lang="en-IN" dirty="0"/>
              <a:t> : Neurology</a:t>
            </a:r>
          </a:p>
        </p:txBody>
      </p:sp>
      <p:sp>
        <p:nvSpPr>
          <p:cNvPr id="8" name="TextBox 7">
            <a:extLst>
              <a:ext uri="{FF2B5EF4-FFF2-40B4-BE49-F238E27FC236}">
                <a16:creationId xmlns:a16="http://schemas.microsoft.com/office/drawing/2014/main" id="{9ED21081-BFA7-4D72-6825-04C2DAF1E065}"/>
              </a:ext>
            </a:extLst>
          </p:cNvPr>
          <p:cNvSpPr txBox="1"/>
          <p:nvPr/>
        </p:nvSpPr>
        <p:spPr>
          <a:xfrm>
            <a:off x="294640" y="3160700"/>
            <a:ext cx="6096000" cy="369332"/>
          </a:xfrm>
          <a:prstGeom prst="rect">
            <a:avLst/>
          </a:prstGeom>
          <a:noFill/>
        </p:spPr>
        <p:txBody>
          <a:bodyPr wrap="square">
            <a:spAutoFit/>
          </a:bodyPr>
          <a:lstStyle/>
          <a:p>
            <a:r>
              <a:rPr lang="en-IN" b="1" dirty="0"/>
              <a:t>Keyword </a:t>
            </a:r>
            <a:r>
              <a:rPr lang="en-IN" dirty="0"/>
              <a:t>: La femme</a:t>
            </a:r>
          </a:p>
        </p:txBody>
      </p:sp>
    </p:spTree>
    <p:extLst>
      <p:ext uri="{BB962C8B-B14F-4D97-AF65-F5344CB8AC3E}">
        <p14:creationId xmlns:p14="http://schemas.microsoft.com/office/powerpoint/2010/main" val="3909136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9862" y="-130855"/>
            <a:ext cx="5979795" cy="135935"/>
          </a:xfrm>
          <a:prstGeom prst="rect">
            <a:avLst/>
          </a:prstGeom>
        </p:spPr>
        <p:txBody>
          <a:bodyPr vert="horz" wrap="square" lIns="0" tIns="12700" rIns="0" bIns="0" rtlCol="0">
            <a:spAutoFit/>
          </a:bodyPr>
          <a:lstStyle/>
          <a:p>
            <a:pPr marL="12700">
              <a:lnSpc>
                <a:spcPct val="100000"/>
              </a:lnSpc>
              <a:spcBef>
                <a:spcPts val="100"/>
              </a:spcBef>
            </a:pPr>
            <a:r>
              <a:rPr lang="en-IN" sz="800" dirty="0"/>
              <a:t>.</a:t>
            </a:r>
            <a:endParaRPr sz="800" dirty="0"/>
          </a:p>
        </p:txBody>
      </p:sp>
      <p:graphicFrame>
        <p:nvGraphicFramePr>
          <p:cNvPr id="4" name="Table 3">
            <a:extLst>
              <a:ext uri="{FF2B5EF4-FFF2-40B4-BE49-F238E27FC236}">
                <a16:creationId xmlns:a16="http://schemas.microsoft.com/office/drawing/2014/main" id="{5084BE5A-84A0-4E91-B574-E531219B93B5}"/>
              </a:ext>
            </a:extLst>
          </p:cNvPr>
          <p:cNvGraphicFramePr>
            <a:graphicFrameLocks noGrp="1"/>
          </p:cNvGraphicFramePr>
          <p:nvPr>
            <p:extLst>
              <p:ext uri="{D42A27DB-BD31-4B8C-83A1-F6EECF244321}">
                <p14:modId xmlns:p14="http://schemas.microsoft.com/office/powerpoint/2010/main" val="4089279185"/>
              </p:ext>
            </p:extLst>
          </p:nvPr>
        </p:nvGraphicFramePr>
        <p:xfrm>
          <a:off x="278862" y="685800"/>
          <a:ext cx="11227337" cy="1678132"/>
        </p:xfrm>
        <a:graphic>
          <a:graphicData uri="http://schemas.openxmlformats.org/drawingml/2006/table">
            <a:tbl>
              <a:tblPr/>
              <a:tblGrid>
                <a:gridCol w="5686572">
                  <a:extLst>
                    <a:ext uri="{9D8B030D-6E8A-4147-A177-3AD203B41FA5}">
                      <a16:colId xmlns:a16="http://schemas.microsoft.com/office/drawing/2014/main" val="3828827929"/>
                    </a:ext>
                  </a:extLst>
                </a:gridCol>
                <a:gridCol w="3457772">
                  <a:extLst>
                    <a:ext uri="{9D8B030D-6E8A-4147-A177-3AD203B41FA5}">
                      <a16:colId xmlns:a16="http://schemas.microsoft.com/office/drawing/2014/main" val="2450583899"/>
                    </a:ext>
                  </a:extLst>
                </a:gridCol>
                <a:gridCol w="2082993">
                  <a:extLst>
                    <a:ext uri="{9D8B030D-6E8A-4147-A177-3AD203B41FA5}">
                      <a16:colId xmlns:a16="http://schemas.microsoft.com/office/drawing/2014/main" val="1746428533"/>
                    </a:ext>
                  </a:extLst>
                </a:gridCol>
              </a:tblGrid>
              <a:tr h="533400">
                <a:tc>
                  <a:txBody>
                    <a:bodyPr/>
                    <a:lstStyle/>
                    <a:p>
                      <a:pPr rtl="0" fontAlgn="b"/>
                      <a:r>
                        <a:rPr lang="en-IN" sz="1200" b="1" dirty="0">
                          <a:effectLst/>
                        </a:rPr>
                        <a:t>Keyword</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200" b="1">
                          <a:effectLst/>
                        </a:rPr>
                        <a:t>Avg. monthly searches</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200" b="1">
                          <a:effectLst/>
                        </a:rPr>
                        <a:t>Competition</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56509778"/>
                  </a:ext>
                </a:extLst>
              </a:tr>
              <a:tr h="381000">
                <a:tc>
                  <a:txBody>
                    <a:bodyPr/>
                    <a:lstStyle/>
                    <a:p>
                      <a:pPr rtl="0" fontAlgn="b"/>
                      <a:r>
                        <a:rPr lang="en-US" sz="1200" dirty="0">
                          <a:effectLst/>
                        </a:rPr>
                        <a:t>apollo hospital kidney specialist doctor</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200">
                          <a:effectLst/>
                        </a:rPr>
                        <a:t>500</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200">
                          <a:effectLst/>
                        </a:rPr>
                        <a:t>Low</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49066586"/>
                  </a:ext>
                </a:extLst>
              </a:tr>
              <a:tr h="381000">
                <a:tc>
                  <a:txBody>
                    <a:bodyPr/>
                    <a:lstStyle/>
                    <a:p>
                      <a:pPr rtl="0" fontAlgn="b"/>
                      <a:r>
                        <a:rPr lang="en-US" sz="1200">
                          <a:effectLst/>
                        </a:rPr>
                        <a:t>kidney stone operation cost in fortis</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200">
                          <a:effectLst/>
                        </a:rPr>
                        <a:t>50</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200">
                          <a:effectLst/>
                        </a:rPr>
                        <a:t>Low</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79530248"/>
                  </a:ext>
                </a:extLst>
              </a:tr>
              <a:tr h="382732">
                <a:tc>
                  <a:txBody>
                    <a:bodyPr/>
                    <a:lstStyle/>
                    <a:p>
                      <a:pPr rtl="0" fontAlgn="b"/>
                      <a:r>
                        <a:rPr lang="en-IN" sz="1200">
                          <a:effectLst/>
                        </a:rPr>
                        <a:t>fortis kidney institute</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200">
                          <a:effectLst/>
                        </a:rPr>
                        <a:t>50</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200" dirty="0">
                          <a:effectLst/>
                        </a:rPr>
                        <a:t>Low</a:t>
                      </a:r>
                    </a:p>
                  </a:txBody>
                  <a:tcPr marL="12701" marR="12701" marT="8468" marB="8468"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75733013"/>
                  </a:ext>
                </a:extLst>
              </a:tr>
            </a:tbl>
          </a:graphicData>
        </a:graphic>
      </p:graphicFrame>
      <p:graphicFrame>
        <p:nvGraphicFramePr>
          <p:cNvPr id="5" name="Table 4">
            <a:extLst>
              <a:ext uri="{FF2B5EF4-FFF2-40B4-BE49-F238E27FC236}">
                <a16:creationId xmlns:a16="http://schemas.microsoft.com/office/drawing/2014/main" id="{5F32F026-E0C5-BB34-6143-99C44F7A5D3B}"/>
              </a:ext>
            </a:extLst>
          </p:cNvPr>
          <p:cNvGraphicFramePr>
            <a:graphicFrameLocks noGrp="1"/>
          </p:cNvGraphicFramePr>
          <p:nvPr>
            <p:extLst>
              <p:ext uri="{D42A27DB-BD31-4B8C-83A1-F6EECF244321}">
                <p14:modId xmlns:p14="http://schemas.microsoft.com/office/powerpoint/2010/main" val="618309396"/>
              </p:ext>
            </p:extLst>
          </p:nvPr>
        </p:nvGraphicFramePr>
        <p:xfrm>
          <a:off x="278862" y="2440132"/>
          <a:ext cx="11227336" cy="599440"/>
        </p:xfrm>
        <a:graphic>
          <a:graphicData uri="http://schemas.openxmlformats.org/drawingml/2006/table">
            <a:tbl>
              <a:tblPr/>
              <a:tblGrid>
                <a:gridCol w="6925935">
                  <a:extLst>
                    <a:ext uri="{9D8B030D-6E8A-4147-A177-3AD203B41FA5}">
                      <a16:colId xmlns:a16="http://schemas.microsoft.com/office/drawing/2014/main" val="2521988905"/>
                    </a:ext>
                  </a:extLst>
                </a:gridCol>
                <a:gridCol w="4301401">
                  <a:extLst>
                    <a:ext uri="{9D8B030D-6E8A-4147-A177-3AD203B41FA5}">
                      <a16:colId xmlns:a16="http://schemas.microsoft.com/office/drawing/2014/main" val="3020234812"/>
                    </a:ext>
                  </a:extLst>
                </a:gridCol>
              </a:tblGrid>
              <a:tr h="133350">
                <a:tc>
                  <a:txBody>
                    <a:bodyPr/>
                    <a:lstStyle/>
                    <a:p>
                      <a:pPr rtl="0" fontAlgn="b"/>
                      <a:r>
                        <a:rPr lang="en-IN" b="1" dirty="0">
                          <a:effectLst/>
                        </a:rPr>
                        <a:t>Meta Title</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60AEA6"/>
                      </a:solidFill>
                      <a:prstDash val="solid"/>
                      <a:round/>
                      <a:headEnd type="none" w="med" len="med"/>
                      <a:tailEnd type="none" w="med" len="med"/>
                    </a:lnB>
                    <a:solidFill>
                      <a:srgbClr val="FFFFFF"/>
                    </a:solidFill>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71432919"/>
                  </a:ext>
                </a:extLst>
              </a:tr>
              <a:tr h="133350">
                <a:tc>
                  <a:txBody>
                    <a:bodyPr/>
                    <a:lstStyle/>
                    <a:p>
                      <a:pPr rtl="0" fontAlgn="b"/>
                      <a:r>
                        <a:rPr lang="en-US">
                          <a:effectLst/>
                        </a:rPr>
                        <a:t>find the best kidney stone operation at our fortis health care </a:t>
                      </a:r>
                    </a:p>
                  </a:txBody>
                  <a:tcPr marL="0" marR="0" marT="12700" marB="12700" anchor="b">
                    <a:lnL w="6350" cap="flat" cmpd="sng" algn="ctr">
                      <a:solidFill>
                        <a:srgbClr val="60AEA6"/>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60AEA6"/>
                      </a:solidFill>
                      <a:prstDash val="solid"/>
                      <a:round/>
                      <a:headEnd type="none" w="med" len="med"/>
                      <a:tailEnd type="none" w="med" len="med"/>
                    </a:lnT>
                    <a:lnB w="6350" cap="flat" cmpd="sng" algn="ctr">
                      <a:solidFill>
                        <a:srgbClr val="60AEA6"/>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18947460"/>
                  </a:ext>
                </a:extLst>
              </a:tr>
            </a:tbl>
          </a:graphicData>
        </a:graphic>
      </p:graphicFrame>
      <p:graphicFrame>
        <p:nvGraphicFramePr>
          <p:cNvPr id="7" name="Table 6">
            <a:extLst>
              <a:ext uri="{FF2B5EF4-FFF2-40B4-BE49-F238E27FC236}">
                <a16:creationId xmlns:a16="http://schemas.microsoft.com/office/drawing/2014/main" id="{A8E6917C-D7A6-4CD9-D040-916A233EF081}"/>
              </a:ext>
            </a:extLst>
          </p:cNvPr>
          <p:cNvGraphicFramePr>
            <a:graphicFrameLocks noGrp="1"/>
          </p:cNvGraphicFramePr>
          <p:nvPr>
            <p:extLst>
              <p:ext uri="{D42A27DB-BD31-4B8C-83A1-F6EECF244321}">
                <p14:modId xmlns:p14="http://schemas.microsoft.com/office/powerpoint/2010/main" val="1980900748"/>
              </p:ext>
            </p:extLst>
          </p:nvPr>
        </p:nvGraphicFramePr>
        <p:xfrm>
          <a:off x="299182" y="3193589"/>
          <a:ext cx="11207016" cy="599440"/>
        </p:xfrm>
        <a:graphic>
          <a:graphicData uri="http://schemas.openxmlformats.org/drawingml/2006/table">
            <a:tbl>
              <a:tblPr/>
              <a:tblGrid>
                <a:gridCol w="6969284">
                  <a:extLst>
                    <a:ext uri="{9D8B030D-6E8A-4147-A177-3AD203B41FA5}">
                      <a16:colId xmlns:a16="http://schemas.microsoft.com/office/drawing/2014/main" val="1376203741"/>
                    </a:ext>
                  </a:extLst>
                </a:gridCol>
                <a:gridCol w="4237732">
                  <a:extLst>
                    <a:ext uri="{9D8B030D-6E8A-4147-A177-3AD203B41FA5}">
                      <a16:colId xmlns:a16="http://schemas.microsoft.com/office/drawing/2014/main" val="2994557065"/>
                    </a:ext>
                  </a:extLst>
                </a:gridCol>
              </a:tblGrid>
              <a:tr h="133350">
                <a:tc>
                  <a:txBody>
                    <a:bodyPr/>
                    <a:lstStyle/>
                    <a:p>
                      <a:pPr rtl="0" fontAlgn="b"/>
                      <a:r>
                        <a:rPr lang="en-IN" b="1" dirty="0">
                          <a:effectLst/>
                        </a:rPr>
                        <a:t>Meta Description</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20DDC8"/>
                      </a:solidFill>
                      <a:prstDash val="solid"/>
                      <a:round/>
                      <a:headEnd type="none" w="med" len="med"/>
                      <a:tailEnd type="none" w="med" len="med"/>
                    </a:lnB>
                    <a:solidFill>
                      <a:srgbClr val="FFFFFF"/>
                    </a:solidFill>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20581541"/>
                  </a:ext>
                </a:extLst>
              </a:tr>
              <a:tr h="133350">
                <a:tc>
                  <a:txBody>
                    <a:bodyPr/>
                    <a:lstStyle/>
                    <a:p>
                      <a:pPr rtl="0" fontAlgn="b"/>
                      <a:r>
                        <a:rPr lang="en-US" dirty="0">
                          <a:effectLst/>
                        </a:rPr>
                        <a:t>apply for more kidney </a:t>
                      </a:r>
                      <a:r>
                        <a:rPr lang="en-US" dirty="0" err="1">
                          <a:effectLst/>
                        </a:rPr>
                        <a:t>traetment</a:t>
                      </a:r>
                      <a:r>
                        <a:rPr lang="en-US" dirty="0">
                          <a:effectLst/>
                        </a:rPr>
                        <a:t> hospitals at our health care institute</a:t>
                      </a:r>
                    </a:p>
                  </a:txBody>
                  <a:tcPr marL="0" marR="0" marT="12700" marB="12700" anchor="b">
                    <a:lnL w="6350" cap="flat" cmpd="sng" algn="ctr">
                      <a:solidFill>
                        <a:srgbClr val="20DDC8"/>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20DDC8"/>
                      </a:solidFill>
                      <a:prstDash val="solid"/>
                      <a:round/>
                      <a:headEnd type="none" w="med" len="med"/>
                      <a:tailEnd type="none" w="med" len="med"/>
                    </a:lnT>
                    <a:lnB w="6350" cap="flat" cmpd="sng" algn="ctr">
                      <a:solidFill>
                        <a:srgbClr val="20DDC8"/>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25815931"/>
                  </a:ext>
                </a:extLst>
              </a:tr>
            </a:tbl>
          </a:graphicData>
        </a:graphic>
      </p:graphicFrame>
      <p:sp>
        <p:nvSpPr>
          <p:cNvPr id="6" name="TextBox 5">
            <a:extLst>
              <a:ext uri="{FF2B5EF4-FFF2-40B4-BE49-F238E27FC236}">
                <a16:creationId xmlns:a16="http://schemas.microsoft.com/office/drawing/2014/main" id="{8E1048FC-2BE7-52D7-E079-6AA6677889B1}"/>
              </a:ext>
            </a:extLst>
          </p:cNvPr>
          <p:cNvSpPr txBox="1"/>
          <p:nvPr/>
        </p:nvSpPr>
        <p:spPr>
          <a:xfrm>
            <a:off x="268702" y="172606"/>
            <a:ext cx="6096000" cy="369332"/>
          </a:xfrm>
          <a:prstGeom prst="rect">
            <a:avLst/>
          </a:prstGeom>
          <a:noFill/>
        </p:spPr>
        <p:txBody>
          <a:bodyPr wrap="square">
            <a:spAutoFit/>
          </a:bodyPr>
          <a:lstStyle/>
          <a:p>
            <a:r>
              <a:rPr lang="en-IN" b="1" dirty="0"/>
              <a:t>Keyword</a:t>
            </a:r>
            <a:r>
              <a:rPr lang="en-IN" dirty="0"/>
              <a:t> : Kidney hospitals </a:t>
            </a:r>
          </a:p>
        </p:txBody>
      </p:sp>
    </p:spTree>
    <p:extLst>
      <p:ext uri="{BB962C8B-B14F-4D97-AF65-F5344CB8AC3E}">
        <p14:creationId xmlns:p14="http://schemas.microsoft.com/office/powerpoint/2010/main" val="3231488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600200"/>
            <a:ext cx="6400800" cy="3429001"/>
          </a:xfrm>
        </p:spPr>
        <p:txBody>
          <a:bodyPr/>
          <a:lstStyle/>
          <a:p>
            <a:pPr marL="431800" marR="5080" indent="-419100">
              <a:lnSpc>
                <a:spcPts val="2200"/>
              </a:lnSpc>
              <a:spcBef>
                <a:spcPts val="240"/>
              </a:spcBef>
              <a:tabLst>
                <a:tab pos="431165" algn="l"/>
                <a:tab pos="431800" algn="l"/>
              </a:tabLst>
            </a:pPr>
            <a:r>
              <a:rPr lang="en-US" spc="-30" dirty="0"/>
              <a:t>Content</a:t>
            </a:r>
            <a:r>
              <a:rPr lang="en-US" spc="-114" dirty="0"/>
              <a:t> </a:t>
            </a:r>
            <a:r>
              <a:rPr lang="en-US" spc="-10" dirty="0"/>
              <a:t>Idea</a:t>
            </a:r>
            <a:r>
              <a:rPr lang="en-US" spc="-90" dirty="0"/>
              <a:t> </a:t>
            </a:r>
            <a:r>
              <a:rPr lang="en-US" spc="-30" dirty="0"/>
              <a:t>Generation</a:t>
            </a:r>
            <a:r>
              <a:rPr lang="en-US" spc="-35" dirty="0"/>
              <a:t> </a:t>
            </a:r>
            <a:r>
              <a:rPr lang="en-US" spc="-5" dirty="0"/>
              <a:t>&amp;</a:t>
            </a:r>
            <a:r>
              <a:rPr lang="en-US" spc="-114" dirty="0"/>
              <a:t> </a:t>
            </a:r>
            <a:r>
              <a:rPr lang="en-US" spc="-40" dirty="0"/>
              <a:t>Strategy:</a:t>
            </a:r>
            <a:r>
              <a:rPr lang="en-US" spc="-105" dirty="0"/>
              <a:t> </a:t>
            </a:r>
            <a:r>
              <a:rPr lang="en-US" spc="-25" dirty="0"/>
              <a:t>Create</a:t>
            </a:r>
            <a:r>
              <a:rPr lang="en-US" spc="-70" dirty="0"/>
              <a:t> </a:t>
            </a:r>
            <a:r>
              <a:rPr lang="en-US" spc="-15" dirty="0"/>
              <a:t>a</a:t>
            </a:r>
            <a:r>
              <a:rPr lang="en-US" spc="-5" dirty="0"/>
              <a:t> </a:t>
            </a:r>
            <a:r>
              <a:rPr lang="en-US" spc="-45" dirty="0"/>
              <a:t>content</a:t>
            </a:r>
            <a:r>
              <a:rPr lang="en-US" spc="-90" dirty="0"/>
              <a:t> </a:t>
            </a:r>
            <a:r>
              <a:rPr lang="en-US" spc="-35" dirty="0"/>
              <a:t>calendar</a:t>
            </a:r>
            <a:r>
              <a:rPr lang="en-US" spc="-114" dirty="0"/>
              <a:t> </a:t>
            </a:r>
            <a:r>
              <a:rPr lang="en-US" spc="-15" dirty="0"/>
              <a:t>for</a:t>
            </a:r>
            <a:r>
              <a:rPr lang="en-US" spc="-114" dirty="0"/>
              <a:t> </a:t>
            </a:r>
            <a:r>
              <a:rPr lang="en-US" spc="-5" dirty="0"/>
              <a:t>the</a:t>
            </a:r>
            <a:r>
              <a:rPr lang="en-US" spc="-70" dirty="0"/>
              <a:t> </a:t>
            </a:r>
            <a:r>
              <a:rPr lang="en-US" spc="-50" dirty="0"/>
              <a:t>remaining</a:t>
            </a:r>
            <a:r>
              <a:rPr lang="en-US" spc="-35" dirty="0"/>
              <a:t> </a:t>
            </a:r>
            <a:r>
              <a:rPr lang="en-US" spc="-65" dirty="0"/>
              <a:t>month</a:t>
            </a:r>
            <a:r>
              <a:rPr lang="en-US" spc="-15" dirty="0"/>
              <a:t> </a:t>
            </a:r>
            <a:r>
              <a:rPr lang="en-US" spc="-25" dirty="0"/>
              <a:t>of </a:t>
            </a:r>
            <a:r>
              <a:rPr lang="en-US" spc="-45" dirty="0"/>
              <a:t>July</a:t>
            </a:r>
            <a:r>
              <a:rPr lang="en-US" spc="-70" dirty="0"/>
              <a:t> by </a:t>
            </a:r>
            <a:r>
              <a:rPr lang="en-US" spc="-459" dirty="0"/>
              <a:t> </a:t>
            </a:r>
            <a:r>
              <a:rPr lang="en-US" spc="-55" dirty="0"/>
              <a:t>brainstorming </a:t>
            </a:r>
            <a:r>
              <a:rPr lang="en-US" spc="-45" dirty="0"/>
              <a:t>content themes, </a:t>
            </a:r>
            <a:r>
              <a:rPr lang="en-US" spc="-40" dirty="0"/>
              <a:t>exploring </a:t>
            </a:r>
            <a:r>
              <a:rPr lang="en-US" spc="-50" dirty="0"/>
              <a:t>various </a:t>
            </a:r>
            <a:r>
              <a:rPr lang="en-US" spc="-35" dirty="0"/>
              <a:t>formats like </a:t>
            </a:r>
            <a:r>
              <a:rPr lang="en-US" spc="-40" dirty="0"/>
              <a:t>blog </a:t>
            </a:r>
            <a:r>
              <a:rPr lang="en-US" spc="-35" dirty="0"/>
              <a:t>posts, </a:t>
            </a:r>
            <a:r>
              <a:rPr lang="en-US" spc="-45" dirty="0"/>
              <a:t>videos, </a:t>
            </a:r>
            <a:r>
              <a:rPr lang="en-US" spc="-40" dirty="0" err="1"/>
              <a:t>infographics</a:t>
            </a:r>
            <a:r>
              <a:rPr lang="en-US" spc="-40" dirty="0"/>
              <a:t>, </a:t>
            </a:r>
            <a:r>
              <a:rPr lang="en-US" spc="-35" dirty="0"/>
              <a:t> </a:t>
            </a:r>
            <a:r>
              <a:rPr lang="en-US" spc="-40" dirty="0"/>
              <a:t>podcasts, </a:t>
            </a:r>
            <a:r>
              <a:rPr lang="en-US" spc="-45" dirty="0"/>
              <a:t>and interactive quizzes, and </a:t>
            </a:r>
            <a:r>
              <a:rPr lang="en-US" spc="-40" dirty="0"/>
              <a:t>scheduling </a:t>
            </a:r>
            <a:r>
              <a:rPr lang="en-US" spc="-45" dirty="0"/>
              <a:t>publication </a:t>
            </a:r>
            <a:r>
              <a:rPr lang="en-US" spc="-40" dirty="0"/>
              <a:t>dates </a:t>
            </a:r>
            <a:r>
              <a:rPr lang="en-US" spc="-55" dirty="0"/>
              <a:t>mainly </a:t>
            </a:r>
            <a:r>
              <a:rPr lang="en-US" spc="-60" dirty="0"/>
              <a:t>on </a:t>
            </a:r>
            <a:r>
              <a:rPr lang="en-US" spc="-35" dirty="0" err="1"/>
              <a:t>Facebook</a:t>
            </a:r>
            <a:r>
              <a:rPr lang="en-US" spc="-35" dirty="0"/>
              <a:t> </a:t>
            </a:r>
            <a:r>
              <a:rPr lang="en-US" spc="-5" dirty="0"/>
              <a:t>&amp; </a:t>
            </a:r>
            <a:r>
              <a:rPr lang="en-US" dirty="0"/>
              <a:t> </a:t>
            </a:r>
            <a:r>
              <a:rPr lang="en-US" spc="-50" dirty="0" err="1"/>
              <a:t>Instagram</a:t>
            </a:r>
            <a:r>
              <a:rPr lang="en-US" spc="-50" dirty="0"/>
              <a:t>.</a:t>
            </a:r>
            <a:br>
              <a:rPr lang="en-US" dirty="0"/>
            </a:br>
            <a:br>
              <a:rPr lang="en-US" sz="1700" dirty="0"/>
            </a:br>
            <a:r>
              <a:rPr lang="en-US" spc="-35" dirty="0"/>
              <a:t>And</a:t>
            </a:r>
            <a:r>
              <a:rPr lang="en-US" spc="-45" dirty="0"/>
              <a:t> include</a:t>
            </a:r>
            <a:r>
              <a:rPr lang="en-US" spc="-80" dirty="0"/>
              <a:t> </a:t>
            </a:r>
            <a:r>
              <a:rPr lang="en-US" spc="-40" dirty="0"/>
              <a:t>the</a:t>
            </a:r>
            <a:r>
              <a:rPr lang="en-US" spc="20" dirty="0"/>
              <a:t> </a:t>
            </a:r>
            <a:r>
              <a:rPr lang="en-US" spc="-50" dirty="0"/>
              <a:t>strategy, </a:t>
            </a:r>
            <a:r>
              <a:rPr lang="en-US" spc="-45" dirty="0"/>
              <a:t>aim</a:t>
            </a:r>
            <a:r>
              <a:rPr lang="en-US" spc="-35" dirty="0"/>
              <a:t> </a:t>
            </a:r>
            <a:r>
              <a:rPr lang="en-US" spc="-45" dirty="0"/>
              <a:t>and </a:t>
            </a:r>
            <a:r>
              <a:rPr lang="en-US" spc="-40" dirty="0"/>
              <a:t>the</a:t>
            </a:r>
            <a:r>
              <a:rPr lang="en-US" spc="-80" dirty="0"/>
              <a:t> </a:t>
            </a:r>
            <a:r>
              <a:rPr lang="en-US" spc="-20" dirty="0"/>
              <a:t>idea</a:t>
            </a:r>
            <a:r>
              <a:rPr lang="en-US" spc="-110" dirty="0"/>
              <a:t> </a:t>
            </a:r>
            <a:r>
              <a:rPr lang="en-US" spc="-40" dirty="0"/>
              <a:t>behind </a:t>
            </a:r>
            <a:r>
              <a:rPr lang="en-US" spc="-45" dirty="0"/>
              <a:t>these</a:t>
            </a:r>
            <a:r>
              <a:rPr lang="en-US" spc="-80" dirty="0"/>
              <a:t> </a:t>
            </a:r>
            <a:r>
              <a:rPr lang="en-US" spc="-45" dirty="0"/>
              <a:t>posts</a:t>
            </a:r>
            <a:r>
              <a:rPr lang="en-US" spc="-55" dirty="0"/>
              <a:t> </a:t>
            </a:r>
            <a:r>
              <a:rPr lang="en-US" spc="-45" dirty="0"/>
              <a:t>and </a:t>
            </a:r>
            <a:r>
              <a:rPr lang="en-US" spc="-50" dirty="0"/>
              <a:t>story</a:t>
            </a:r>
            <a:br>
              <a:rPr lang="en-US" dirty="0"/>
            </a:br>
            <a:br>
              <a:rPr lang="en-US" sz="2200" dirty="0"/>
            </a:br>
            <a:r>
              <a:rPr lang="en-US" spc="-45" dirty="0">
                <a:solidFill>
                  <a:srgbClr val="0097A6"/>
                </a:solidFill>
              </a:rPr>
              <a:t>Content</a:t>
            </a:r>
            <a:r>
              <a:rPr lang="en-US" spc="5" dirty="0">
                <a:solidFill>
                  <a:srgbClr val="0097A6"/>
                </a:solidFill>
              </a:rPr>
              <a:t> </a:t>
            </a:r>
            <a:r>
              <a:rPr lang="en-US" spc="-35" dirty="0">
                <a:solidFill>
                  <a:srgbClr val="0097A6"/>
                </a:solidFill>
              </a:rPr>
              <a:t>Calendar</a:t>
            </a:r>
            <a:r>
              <a:rPr lang="en-US" spc="-114" dirty="0">
                <a:solidFill>
                  <a:srgbClr val="0097A6"/>
                </a:solidFill>
              </a:rPr>
              <a:t> </a:t>
            </a:r>
            <a:r>
              <a:rPr lang="en-US" spc="-40" dirty="0">
                <a:solidFill>
                  <a:srgbClr val="0097A6"/>
                </a:solidFill>
              </a:rPr>
              <a:t>Example</a:t>
            </a:r>
            <a:r>
              <a:rPr lang="en-US" spc="20" dirty="0">
                <a:solidFill>
                  <a:srgbClr val="0097A6"/>
                </a:solidFill>
              </a:rPr>
              <a:t> </a:t>
            </a:r>
            <a:r>
              <a:rPr lang="en-US" spc="-50" dirty="0"/>
              <a:t>(Try</a:t>
            </a:r>
            <a:r>
              <a:rPr lang="en-US" spc="-70" dirty="0"/>
              <a:t> </a:t>
            </a:r>
            <a:r>
              <a:rPr lang="en-US" spc="-45" dirty="0"/>
              <a:t>creating</a:t>
            </a:r>
            <a:r>
              <a:rPr lang="en-US" spc="-40" dirty="0"/>
              <a:t> </a:t>
            </a:r>
            <a:r>
              <a:rPr lang="en-US" spc="-15" dirty="0"/>
              <a:t>a</a:t>
            </a:r>
            <a:r>
              <a:rPr lang="en-US" spc="-105" dirty="0"/>
              <a:t> </a:t>
            </a:r>
            <a:r>
              <a:rPr lang="en-US" spc="-30" dirty="0"/>
              <a:t>table</a:t>
            </a:r>
            <a:r>
              <a:rPr lang="en-US" spc="20" dirty="0"/>
              <a:t> </a:t>
            </a:r>
            <a:r>
              <a:rPr lang="en-US" spc="-45" dirty="0"/>
              <a:t>for</a:t>
            </a:r>
            <a:r>
              <a:rPr lang="en-US" spc="-15" dirty="0"/>
              <a:t> </a:t>
            </a:r>
            <a:r>
              <a:rPr lang="en-US" spc="-40" dirty="0"/>
              <a:t>the</a:t>
            </a:r>
            <a:r>
              <a:rPr lang="en-US" spc="-80" dirty="0"/>
              <a:t> </a:t>
            </a:r>
            <a:r>
              <a:rPr lang="en-US" spc="-45" dirty="0"/>
              <a:t>month</a:t>
            </a:r>
            <a:r>
              <a:rPr lang="en-US" spc="-114" dirty="0"/>
              <a:t> </a:t>
            </a:r>
            <a:r>
              <a:rPr lang="en-US" spc="25" dirty="0"/>
              <a:t>of</a:t>
            </a:r>
            <a:r>
              <a:rPr lang="en-US" spc="-135" dirty="0"/>
              <a:t> </a:t>
            </a:r>
            <a:r>
              <a:rPr lang="en-US" spc="-30" dirty="0"/>
              <a:t>July)</a:t>
            </a:r>
            <a:br>
              <a:rPr lang="en-US" dirty="0"/>
            </a:br>
            <a:endParaRPr lang="en-US" dirty="0"/>
          </a:p>
        </p:txBody>
      </p:sp>
      <p:sp>
        <p:nvSpPr>
          <p:cNvPr id="3" name="Rectangle 2"/>
          <p:cNvSpPr/>
          <p:nvPr/>
        </p:nvSpPr>
        <p:spPr>
          <a:xfrm>
            <a:off x="609600" y="228600"/>
            <a:ext cx="6019800" cy="1077218"/>
          </a:xfrm>
          <a:prstGeom prst="rect">
            <a:avLst/>
          </a:prstGeom>
        </p:spPr>
        <p:txBody>
          <a:bodyPr wrap="square">
            <a:spAutoFit/>
          </a:bodyPr>
          <a:lstStyle/>
          <a:p>
            <a:r>
              <a:rPr lang="en-US" sz="3200" b="1" spc="-35" dirty="0"/>
              <a:t>Part</a:t>
            </a:r>
            <a:r>
              <a:rPr lang="en-US" sz="3200" b="1" spc="-50" dirty="0"/>
              <a:t> </a:t>
            </a:r>
            <a:r>
              <a:rPr lang="en-US" sz="3200" b="1" spc="-65" dirty="0"/>
              <a:t>3:</a:t>
            </a:r>
            <a:r>
              <a:rPr lang="en-US" sz="3200" b="1" spc="-25" dirty="0"/>
              <a:t> </a:t>
            </a:r>
            <a:r>
              <a:rPr lang="en-US" sz="3200" b="1" spc="-30" dirty="0"/>
              <a:t>Content</a:t>
            </a:r>
            <a:r>
              <a:rPr lang="en-US" sz="3200" b="1" spc="-45" dirty="0"/>
              <a:t> </a:t>
            </a:r>
            <a:r>
              <a:rPr lang="en-US" sz="3200" b="1" spc="-25" dirty="0"/>
              <a:t>Ideas</a:t>
            </a:r>
            <a:r>
              <a:rPr lang="en-US" sz="3200" b="1" spc="-60" dirty="0"/>
              <a:t> </a:t>
            </a:r>
            <a:r>
              <a:rPr lang="en-US" sz="3200" b="1" spc="-50" dirty="0"/>
              <a:t>and</a:t>
            </a:r>
            <a:r>
              <a:rPr lang="en-US" sz="3200" b="1" spc="-65" dirty="0"/>
              <a:t> </a:t>
            </a:r>
            <a:r>
              <a:rPr lang="en-US" sz="3200" b="1" spc="-25" dirty="0"/>
              <a:t>Marketing</a:t>
            </a:r>
            <a:r>
              <a:rPr lang="en-US" sz="3200" b="1" spc="-90" dirty="0"/>
              <a:t> </a:t>
            </a:r>
            <a:r>
              <a:rPr lang="en-US" sz="3200" b="1" spc="-35" dirty="0"/>
              <a:t>Strategies</a:t>
            </a:r>
            <a:endParaRPr lang="en-US" sz="3200" b="1" dirty="0"/>
          </a:p>
        </p:txBody>
      </p:sp>
      <p:pic>
        <p:nvPicPr>
          <p:cNvPr id="1026" name="Picture 2" descr="august-2023-social-media-holidays"/>
          <p:cNvPicPr>
            <a:picLocks noChangeAspect="1" noChangeArrowheads="1"/>
          </p:cNvPicPr>
          <p:nvPr/>
        </p:nvPicPr>
        <p:blipFill>
          <a:blip r:embed="rId2"/>
          <a:srcRect/>
          <a:stretch>
            <a:fillRect/>
          </a:stretch>
        </p:blipFill>
        <p:spPr bwMode="auto">
          <a:xfrm>
            <a:off x="7391400" y="91083"/>
            <a:ext cx="4114800" cy="6766917"/>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28600"/>
            <a:ext cx="7632700" cy="375920"/>
          </a:xfrm>
          <a:prstGeom prst="rect">
            <a:avLst/>
          </a:prstGeom>
        </p:spPr>
        <p:txBody>
          <a:bodyPr vert="horz" wrap="square" lIns="0" tIns="12700" rIns="0" bIns="0" rtlCol="0">
            <a:spAutoFit/>
          </a:bodyPr>
          <a:lstStyle/>
          <a:p>
            <a:pPr marL="12700">
              <a:lnSpc>
                <a:spcPct val="100000"/>
              </a:lnSpc>
              <a:spcBef>
                <a:spcPts val="100"/>
              </a:spcBef>
            </a:pPr>
            <a:r>
              <a:rPr sz="2300" spc="-35" dirty="0"/>
              <a:t>Part</a:t>
            </a:r>
            <a:r>
              <a:rPr sz="2300" spc="-50" dirty="0"/>
              <a:t> </a:t>
            </a:r>
            <a:r>
              <a:rPr sz="2300" spc="-65" dirty="0"/>
              <a:t>3:</a:t>
            </a:r>
            <a:r>
              <a:rPr sz="2300" spc="-25" dirty="0"/>
              <a:t> </a:t>
            </a:r>
            <a:r>
              <a:rPr sz="2300" spc="-30" dirty="0"/>
              <a:t>Content</a:t>
            </a:r>
            <a:r>
              <a:rPr sz="2300" spc="-45" dirty="0"/>
              <a:t> </a:t>
            </a:r>
            <a:r>
              <a:rPr sz="2300" spc="-25" dirty="0"/>
              <a:t>Ideas</a:t>
            </a:r>
            <a:r>
              <a:rPr sz="2300" spc="-60" dirty="0"/>
              <a:t> </a:t>
            </a:r>
            <a:r>
              <a:rPr sz="2300" spc="-50" dirty="0"/>
              <a:t>and</a:t>
            </a:r>
            <a:r>
              <a:rPr sz="2300" spc="-65" dirty="0"/>
              <a:t> </a:t>
            </a:r>
            <a:r>
              <a:rPr sz="2300" spc="-25" dirty="0"/>
              <a:t>Mar</a:t>
            </a:r>
            <a:r>
              <a:rPr sz="2300" i="1" spc="-25" dirty="0"/>
              <a:t>ke</a:t>
            </a:r>
            <a:r>
              <a:rPr sz="2300" spc="-25" dirty="0"/>
              <a:t>ting</a:t>
            </a:r>
            <a:r>
              <a:rPr sz="2300" spc="-90" dirty="0"/>
              <a:t> </a:t>
            </a:r>
            <a:r>
              <a:rPr sz="2300" spc="-35" dirty="0"/>
              <a:t>Strategies</a:t>
            </a:r>
            <a:endParaRPr sz="2300"/>
          </a:p>
        </p:txBody>
      </p:sp>
      <p:sp>
        <p:nvSpPr>
          <p:cNvPr id="4" name="object 4"/>
          <p:cNvSpPr txBox="1"/>
          <p:nvPr/>
        </p:nvSpPr>
        <p:spPr>
          <a:xfrm>
            <a:off x="533400" y="685800"/>
            <a:ext cx="6858000" cy="7363554"/>
          </a:xfrm>
          <a:prstGeom prst="rect">
            <a:avLst/>
          </a:prstGeom>
        </p:spPr>
        <p:txBody>
          <a:bodyPr vert="horz" wrap="square" lIns="0" tIns="30480" rIns="0" bIns="0" rtlCol="0">
            <a:spAutoFit/>
          </a:bodyPr>
          <a:lstStyle/>
          <a:p>
            <a:pPr>
              <a:lnSpc>
                <a:spcPct val="100000"/>
              </a:lnSpc>
              <a:spcBef>
                <a:spcPts val="15"/>
              </a:spcBef>
            </a:pPr>
            <a:endParaRPr lang="en-US" sz="2000" dirty="0">
              <a:latin typeface="Roboto"/>
              <a:cs typeface="Roboto"/>
            </a:endParaRPr>
          </a:p>
          <a:p>
            <a:pPr marL="12700">
              <a:lnSpc>
                <a:spcPct val="100000"/>
              </a:lnSpc>
              <a:spcBef>
                <a:spcPts val="5"/>
              </a:spcBef>
            </a:pPr>
            <a:r>
              <a:rPr lang="en-US" sz="2000" dirty="0">
                <a:latin typeface="Roboto"/>
                <a:cs typeface="Roboto"/>
              </a:rPr>
              <a:t>DATE : 5</a:t>
            </a:r>
            <a:r>
              <a:rPr lang="en-US" sz="2000" baseline="30000" dirty="0">
                <a:latin typeface="Roboto"/>
                <a:cs typeface="Roboto"/>
              </a:rPr>
              <a:t>TH</a:t>
            </a:r>
            <a:r>
              <a:rPr lang="en-US" sz="2000" dirty="0">
                <a:latin typeface="Roboto"/>
                <a:cs typeface="Roboto"/>
              </a:rPr>
              <a:t> August</a:t>
            </a:r>
          </a:p>
          <a:p>
            <a:pPr marL="12700">
              <a:lnSpc>
                <a:spcPct val="100000"/>
              </a:lnSpc>
              <a:spcBef>
                <a:spcPts val="5"/>
              </a:spcBef>
            </a:pPr>
            <a:r>
              <a:rPr lang="en-US" sz="2000" dirty="0">
                <a:latin typeface="Roboto"/>
                <a:cs typeface="Roboto"/>
              </a:rPr>
              <a:t>To launch a free medical </a:t>
            </a:r>
            <a:r>
              <a:rPr lang="en-US" sz="2000" dirty="0" err="1">
                <a:latin typeface="Roboto"/>
                <a:cs typeface="Roboto"/>
              </a:rPr>
              <a:t>programme</a:t>
            </a:r>
            <a:r>
              <a:rPr lang="en-US" sz="2000" dirty="0">
                <a:latin typeface="Roboto"/>
                <a:cs typeface="Roboto"/>
              </a:rPr>
              <a:t> for poor people to ensure that every individual, regardless of their financial situation, can access medical care and preventive healthcare service</a:t>
            </a:r>
          </a:p>
          <a:p>
            <a:pPr marL="12700">
              <a:lnSpc>
                <a:spcPct val="100000"/>
              </a:lnSpc>
              <a:spcBef>
                <a:spcPts val="5"/>
              </a:spcBef>
            </a:pPr>
            <a:endParaRPr lang="en-US" sz="2000" dirty="0">
              <a:latin typeface="Roboto"/>
              <a:cs typeface="Roboto"/>
            </a:endParaRPr>
          </a:p>
          <a:p>
            <a:pPr marL="12700">
              <a:lnSpc>
                <a:spcPct val="100000"/>
              </a:lnSpc>
              <a:spcBef>
                <a:spcPts val="5"/>
              </a:spcBef>
            </a:pPr>
            <a:endParaRPr lang="en-US" sz="1600" dirty="0">
              <a:latin typeface="Roboto"/>
              <a:cs typeface="Roboto"/>
            </a:endParaRPr>
          </a:p>
          <a:p>
            <a:pPr marL="12700">
              <a:spcBef>
                <a:spcPts val="5"/>
              </a:spcBef>
            </a:pPr>
            <a:r>
              <a:rPr lang="en-US" sz="1600" b="1" spc="-5" dirty="0">
                <a:latin typeface="Roboto"/>
                <a:cs typeface="Roboto"/>
              </a:rPr>
              <a:t>DATE: 6</a:t>
            </a:r>
            <a:r>
              <a:rPr lang="en-US" sz="1600" b="1" spc="-5" baseline="30000" dirty="0">
                <a:latin typeface="Roboto"/>
                <a:cs typeface="Roboto"/>
              </a:rPr>
              <a:t>th</a:t>
            </a:r>
            <a:r>
              <a:rPr lang="en-US" sz="1600" b="1" spc="-5" dirty="0">
                <a:latin typeface="Roboto"/>
                <a:cs typeface="Roboto"/>
              </a:rPr>
              <a:t> August</a:t>
            </a:r>
            <a:endParaRPr lang="en-US" sz="1600" spc="-5" dirty="0">
              <a:latin typeface="Roboto"/>
              <a:cs typeface="Roboto"/>
            </a:endParaRPr>
          </a:p>
          <a:p>
            <a:pPr marL="12700">
              <a:spcBef>
                <a:spcPts val="5"/>
              </a:spcBef>
            </a:pPr>
            <a:r>
              <a:rPr lang="en-US" sz="2000" spc="-5" dirty="0">
                <a:latin typeface="Roboto"/>
                <a:cs typeface="Roboto"/>
              </a:rPr>
              <a:t>To create a compelling narrative that motivates viewers to take action donations, volunteer work, or spreading awareness, in order to support the free medical program for poor people and improve their access to healthcare.</a:t>
            </a:r>
          </a:p>
          <a:p>
            <a:pPr marL="12700">
              <a:spcBef>
                <a:spcPts val="5"/>
              </a:spcBef>
            </a:pPr>
            <a:endParaRPr lang="en-US" sz="2000" spc="-5" dirty="0">
              <a:latin typeface="Roboto"/>
              <a:cs typeface="Roboto"/>
            </a:endParaRPr>
          </a:p>
          <a:p>
            <a:pPr marL="12700">
              <a:spcBef>
                <a:spcPts val="5"/>
              </a:spcBef>
            </a:pPr>
            <a:endParaRPr lang="en-US" sz="1600" spc="-5" dirty="0">
              <a:latin typeface="Roboto"/>
              <a:cs typeface="Roboto"/>
            </a:endParaRPr>
          </a:p>
          <a:p>
            <a:pPr marL="12700">
              <a:lnSpc>
                <a:spcPts val="2240"/>
              </a:lnSpc>
              <a:spcBef>
                <a:spcPts val="100"/>
              </a:spcBef>
            </a:pPr>
            <a:r>
              <a:rPr lang="en-US" sz="1600" b="1" spc="-5" dirty="0">
                <a:latin typeface="Roboto"/>
                <a:cs typeface="Roboto"/>
              </a:rPr>
              <a:t>DATE: 7</a:t>
            </a:r>
            <a:r>
              <a:rPr lang="en-US" sz="1600" b="1" spc="-5" baseline="30000" dirty="0">
                <a:latin typeface="Roboto"/>
                <a:cs typeface="Roboto"/>
              </a:rPr>
              <a:t>th</a:t>
            </a:r>
            <a:r>
              <a:rPr lang="en-US" sz="1600" b="1" spc="-5" dirty="0">
                <a:latin typeface="Roboto"/>
                <a:cs typeface="Roboto"/>
              </a:rPr>
              <a:t> August</a:t>
            </a:r>
            <a:endParaRPr lang="en-US" sz="1600" spc="-5" dirty="0">
              <a:latin typeface="Roboto"/>
              <a:cs typeface="Roboto"/>
            </a:endParaRPr>
          </a:p>
          <a:p>
            <a:pPr marL="12700">
              <a:lnSpc>
                <a:spcPts val="2240"/>
              </a:lnSpc>
              <a:spcBef>
                <a:spcPts val="100"/>
              </a:spcBef>
            </a:pPr>
            <a:r>
              <a:rPr lang="en-US" sz="2000" spc="-5" dirty="0">
                <a:latin typeface="Roboto"/>
                <a:cs typeface="Roboto"/>
              </a:rPr>
              <a:t>To create a poster on awareness of </a:t>
            </a:r>
            <a:r>
              <a:rPr lang="en-US" sz="2000" spc="-5" dirty="0" err="1">
                <a:latin typeface="Roboto"/>
                <a:cs typeface="Roboto"/>
              </a:rPr>
              <a:t>health.Don’t</a:t>
            </a:r>
            <a:r>
              <a:rPr lang="en-US" sz="2000" spc="-5" dirty="0">
                <a:latin typeface="Roboto"/>
                <a:cs typeface="Roboto"/>
              </a:rPr>
              <a:t> take any medicines without any </a:t>
            </a:r>
            <a:r>
              <a:rPr lang="en-US" sz="2000" spc="-5" dirty="0" err="1">
                <a:latin typeface="Roboto"/>
                <a:cs typeface="Roboto"/>
              </a:rPr>
              <a:t>docotor</a:t>
            </a:r>
            <a:r>
              <a:rPr lang="en-US" sz="2000" spc="-5" dirty="0">
                <a:latin typeface="Roboto"/>
                <a:cs typeface="Roboto"/>
              </a:rPr>
              <a:t> prescription, its harmful to your health</a:t>
            </a:r>
          </a:p>
          <a:p>
            <a:pPr marL="12700">
              <a:spcBef>
                <a:spcPts val="5"/>
              </a:spcBef>
            </a:pPr>
            <a:endParaRPr lang="en-US" sz="1600" spc="-5" dirty="0">
              <a:latin typeface="Roboto"/>
              <a:cs typeface="Roboto"/>
            </a:endParaRPr>
          </a:p>
          <a:p>
            <a:pPr marL="12700">
              <a:spcBef>
                <a:spcPts val="5"/>
              </a:spcBef>
            </a:pPr>
            <a:endParaRPr lang="en-US" sz="1600" dirty="0">
              <a:latin typeface="Roboto"/>
              <a:cs typeface="Roboto"/>
            </a:endParaRPr>
          </a:p>
          <a:p>
            <a:pPr marL="12700">
              <a:lnSpc>
                <a:spcPct val="100000"/>
              </a:lnSpc>
              <a:spcBef>
                <a:spcPts val="5"/>
              </a:spcBef>
            </a:pPr>
            <a:r>
              <a:rPr lang="en-US" sz="1600" spc="-5" dirty="0">
                <a:latin typeface="Roboto"/>
                <a:cs typeface="Roboto"/>
              </a:rPr>
              <a:t> </a:t>
            </a:r>
          </a:p>
          <a:p>
            <a:pPr marL="12700">
              <a:lnSpc>
                <a:spcPct val="100000"/>
              </a:lnSpc>
              <a:spcBef>
                <a:spcPts val="5"/>
              </a:spcBef>
            </a:pPr>
            <a:endParaRPr lang="en-US" sz="1600" b="1" spc="-5" dirty="0">
              <a:latin typeface="Roboto"/>
              <a:cs typeface="Roboto"/>
            </a:endParaRPr>
          </a:p>
          <a:p>
            <a:pPr marL="12700">
              <a:lnSpc>
                <a:spcPct val="100000"/>
              </a:lnSpc>
              <a:spcBef>
                <a:spcPts val="5"/>
              </a:spcBef>
            </a:pPr>
            <a:endParaRPr lang="en-US" sz="1600" dirty="0">
              <a:latin typeface="Roboto"/>
              <a:cs typeface="Roboto"/>
            </a:endParaRPr>
          </a:p>
          <a:p>
            <a:pPr marL="12700">
              <a:lnSpc>
                <a:spcPct val="100000"/>
              </a:lnSpc>
              <a:spcBef>
                <a:spcPts val="5"/>
              </a:spcBef>
            </a:pPr>
            <a:endParaRPr lang="en-US" sz="1600" dirty="0">
              <a:latin typeface="Roboto"/>
              <a:cs typeface="Roboto"/>
            </a:endParaRPr>
          </a:p>
          <a:p>
            <a:pPr>
              <a:lnSpc>
                <a:spcPct val="100000"/>
              </a:lnSpc>
              <a:spcBef>
                <a:spcPts val="15"/>
              </a:spcBef>
            </a:pPr>
            <a:endParaRPr lang="en-US" sz="1750" b="1" dirty="0">
              <a:latin typeface="Roboto"/>
              <a:cs typeface="Roboto"/>
            </a:endParaRPr>
          </a:p>
        </p:txBody>
      </p:sp>
      <p:pic>
        <p:nvPicPr>
          <p:cNvPr id="5" name="Picture 4" descr="date 1.jpg"/>
          <p:cNvPicPr>
            <a:picLocks noChangeAspect="1"/>
          </p:cNvPicPr>
          <p:nvPr/>
        </p:nvPicPr>
        <p:blipFill>
          <a:blip r:embed="rId2"/>
          <a:stretch>
            <a:fillRect/>
          </a:stretch>
        </p:blipFill>
        <p:spPr>
          <a:xfrm>
            <a:off x="7467600" y="914400"/>
            <a:ext cx="4038600" cy="1752600"/>
          </a:xfrm>
          <a:prstGeom prst="rect">
            <a:avLst/>
          </a:prstGeom>
        </p:spPr>
      </p:pic>
      <p:pic>
        <p:nvPicPr>
          <p:cNvPr id="6" name="Picture 5" descr="date2.jpg"/>
          <p:cNvPicPr>
            <a:picLocks noChangeAspect="1"/>
          </p:cNvPicPr>
          <p:nvPr/>
        </p:nvPicPr>
        <p:blipFill>
          <a:blip r:embed="rId3"/>
          <a:stretch>
            <a:fillRect/>
          </a:stretch>
        </p:blipFill>
        <p:spPr>
          <a:xfrm>
            <a:off x="7543800" y="2971800"/>
            <a:ext cx="3962400" cy="1600200"/>
          </a:xfrm>
          <a:prstGeom prst="rect">
            <a:avLst/>
          </a:prstGeom>
        </p:spPr>
      </p:pic>
      <p:pic>
        <p:nvPicPr>
          <p:cNvPr id="7" name="Picture 6" descr="date 3.jpg"/>
          <p:cNvPicPr>
            <a:picLocks noChangeAspect="1"/>
          </p:cNvPicPr>
          <p:nvPr/>
        </p:nvPicPr>
        <p:blipFill>
          <a:blip r:embed="rId4"/>
          <a:stretch>
            <a:fillRect/>
          </a:stretch>
        </p:blipFill>
        <p:spPr>
          <a:xfrm>
            <a:off x="7543800" y="4953000"/>
            <a:ext cx="3667125" cy="1676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457200"/>
            <a:ext cx="7480300" cy="375920"/>
          </a:xfrm>
          <a:prstGeom prst="rect">
            <a:avLst/>
          </a:prstGeom>
        </p:spPr>
        <p:txBody>
          <a:bodyPr vert="horz" wrap="square" lIns="0" tIns="12700" rIns="0" bIns="0" rtlCol="0">
            <a:spAutoFit/>
          </a:bodyPr>
          <a:lstStyle/>
          <a:p>
            <a:pPr marL="12700">
              <a:lnSpc>
                <a:spcPct val="100000"/>
              </a:lnSpc>
              <a:spcBef>
                <a:spcPts val="100"/>
              </a:spcBef>
            </a:pPr>
            <a:r>
              <a:rPr sz="2300" spc="-35" dirty="0"/>
              <a:t>Part</a:t>
            </a:r>
            <a:r>
              <a:rPr sz="2300" spc="-50" dirty="0"/>
              <a:t> </a:t>
            </a:r>
            <a:r>
              <a:rPr sz="2300" spc="-65" dirty="0"/>
              <a:t>3:</a:t>
            </a:r>
            <a:r>
              <a:rPr sz="2300" spc="-25" dirty="0"/>
              <a:t> </a:t>
            </a:r>
            <a:r>
              <a:rPr sz="2300" spc="-30" dirty="0"/>
              <a:t>Content</a:t>
            </a:r>
            <a:r>
              <a:rPr sz="2300" spc="-45" dirty="0"/>
              <a:t> </a:t>
            </a:r>
            <a:r>
              <a:rPr sz="2300" spc="-25" dirty="0"/>
              <a:t>Ideas</a:t>
            </a:r>
            <a:r>
              <a:rPr sz="2300" spc="-60" dirty="0"/>
              <a:t> </a:t>
            </a:r>
            <a:r>
              <a:rPr sz="2300" spc="-50" dirty="0"/>
              <a:t>and</a:t>
            </a:r>
            <a:r>
              <a:rPr sz="2300" spc="-65" dirty="0"/>
              <a:t> </a:t>
            </a:r>
            <a:r>
              <a:rPr sz="2300" spc="-25" dirty="0"/>
              <a:t>Marketing</a:t>
            </a:r>
            <a:r>
              <a:rPr sz="2300" spc="-90" dirty="0"/>
              <a:t> </a:t>
            </a:r>
            <a:r>
              <a:rPr sz="2300" spc="-35" dirty="0"/>
              <a:t>Strategies</a:t>
            </a:r>
            <a:endParaRPr sz="2300"/>
          </a:p>
        </p:txBody>
      </p:sp>
      <p:sp>
        <p:nvSpPr>
          <p:cNvPr id="3" name="object 3"/>
          <p:cNvSpPr txBox="1"/>
          <p:nvPr/>
        </p:nvSpPr>
        <p:spPr>
          <a:xfrm>
            <a:off x="1066800" y="990600"/>
            <a:ext cx="9624695" cy="594360"/>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a:buChar char="●"/>
              <a:tabLst>
                <a:tab pos="431165" algn="l"/>
                <a:tab pos="431800" algn="l"/>
              </a:tabLst>
            </a:pPr>
            <a:r>
              <a:rPr sz="1900" spc="-35" dirty="0">
                <a:latin typeface="Roboto"/>
                <a:cs typeface="Roboto"/>
              </a:rPr>
              <a:t>Reflect</a:t>
            </a:r>
            <a:r>
              <a:rPr sz="1900" spc="15" dirty="0">
                <a:latin typeface="Roboto"/>
                <a:cs typeface="Roboto"/>
              </a:rPr>
              <a:t> </a:t>
            </a:r>
            <a:r>
              <a:rPr sz="1900" spc="-60" dirty="0">
                <a:latin typeface="Roboto"/>
                <a:cs typeface="Roboto"/>
              </a:rPr>
              <a:t>on</a:t>
            </a:r>
            <a:r>
              <a:rPr sz="1900" spc="-20" dirty="0">
                <a:latin typeface="Roboto"/>
                <a:cs typeface="Roboto"/>
              </a:rPr>
              <a:t> </a:t>
            </a:r>
            <a:r>
              <a:rPr sz="1900" spc="-40" dirty="0">
                <a:latin typeface="Roboto"/>
                <a:cs typeface="Roboto"/>
              </a:rPr>
              <a:t>the</a:t>
            </a:r>
            <a:r>
              <a:rPr sz="1900" spc="-70" dirty="0">
                <a:latin typeface="Roboto"/>
                <a:cs typeface="Roboto"/>
              </a:rPr>
              <a:t> </a:t>
            </a:r>
            <a:r>
              <a:rPr sz="1900" spc="-45" dirty="0">
                <a:latin typeface="Roboto"/>
                <a:cs typeface="Roboto"/>
              </a:rPr>
              <a:t>content</a:t>
            </a:r>
            <a:r>
              <a:rPr sz="1900" spc="-85" dirty="0">
                <a:latin typeface="Roboto"/>
                <a:cs typeface="Roboto"/>
              </a:rPr>
              <a:t> </a:t>
            </a:r>
            <a:r>
              <a:rPr sz="1900" spc="-25" dirty="0">
                <a:latin typeface="Roboto"/>
                <a:cs typeface="Roboto"/>
              </a:rPr>
              <a:t>ideas</a:t>
            </a:r>
            <a:r>
              <a:rPr sz="1900" spc="-50" dirty="0">
                <a:latin typeface="Roboto"/>
                <a:cs typeface="Roboto"/>
              </a:rPr>
              <a:t> </a:t>
            </a:r>
            <a:r>
              <a:rPr sz="1900" spc="-45" dirty="0">
                <a:latin typeface="Roboto"/>
                <a:cs typeface="Roboto"/>
              </a:rPr>
              <a:t>and</a:t>
            </a:r>
            <a:r>
              <a:rPr sz="1900" spc="-35" dirty="0">
                <a:latin typeface="Roboto"/>
                <a:cs typeface="Roboto"/>
              </a:rPr>
              <a:t> </a:t>
            </a:r>
            <a:r>
              <a:rPr sz="1900" spc="-45" dirty="0">
                <a:latin typeface="Roboto"/>
                <a:cs typeface="Roboto"/>
              </a:rPr>
              <a:t>marketing</a:t>
            </a:r>
            <a:r>
              <a:rPr sz="1900" spc="-30" dirty="0">
                <a:latin typeface="Roboto"/>
                <a:cs typeface="Roboto"/>
              </a:rPr>
              <a:t> </a:t>
            </a:r>
            <a:r>
              <a:rPr sz="1900" spc="-50" dirty="0">
                <a:latin typeface="Roboto"/>
                <a:cs typeface="Roboto"/>
              </a:rPr>
              <a:t>strategies</a:t>
            </a:r>
            <a:r>
              <a:rPr sz="1900" spc="-45" dirty="0">
                <a:latin typeface="Roboto"/>
                <a:cs typeface="Roboto"/>
              </a:rPr>
              <a:t> </a:t>
            </a:r>
            <a:r>
              <a:rPr sz="1900" spc="-40" dirty="0">
                <a:latin typeface="Roboto"/>
                <a:cs typeface="Roboto"/>
              </a:rPr>
              <a:t>process, </a:t>
            </a:r>
            <a:r>
              <a:rPr sz="1900" spc="-55" dirty="0">
                <a:latin typeface="Roboto"/>
                <a:cs typeface="Roboto"/>
              </a:rPr>
              <a:t>discussing</a:t>
            </a:r>
            <a:r>
              <a:rPr sz="1900" spc="-35" dirty="0">
                <a:latin typeface="Roboto"/>
                <a:cs typeface="Roboto"/>
              </a:rPr>
              <a:t> </a:t>
            </a:r>
            <a:r>
              <a:rPr sz="1900" spc="-40" dirty="0">
                <a:latin typeface="Roboto"/>
                <a:cs typeface="Roboto"/>
              </a:rPr>
              <a:t>the</a:t>
            </a:r>
            <a:r>
              <a:rPr sz="1900" spc="-70" dirty="0">
                <a:latin typeface="Roboto"/>
                <a:cs typeface="Roboto"/>
              </a:rPr>
              <a:t> </a:t>
            </a:r>
            <a:r>
              <a:rPr sz="1900" spc="-40" dirty="0">
                <a:latin typeface="Roboto"/>
                <a:cs typeface="Roboto"/>
              </a:rPr>
              <a:t>challenges </a:t>
            </a:r>
            <a:r>
              <a:rPr sz="1900" spc="-455" dirty="0">
                <a:latin typeface="Roboto"/>
                <a:cs typeface="Roboto"/>
              </a:rPr>
              <a:t> </a:t>
            </a:r>
            <a:r>
              <a:rPr sz="1900" spc="-50" dirty="0">
                <a:latin typeface="Roboto"/>
                <a:cs typeface="Roboto"/>
              </a:rPr>
              <a:t>encountered </a:t>
            </a:r>
            <a:r>
              <a:rPr sz="1900" spc="-15" dirty="0">
                <a:latin typeface="Roboto"/>
                <a:cs typeface="Roboto"/>
              </a:rPr>
              <a:t>and</a:t>
            </a:r>
            <a:r>
              <a:rPr sz="1900" spc="-145" dirty="0">
                <a:latin typeface="Roboto"/>
                <a:cs typeface="Roboto"/>
              </a:rPr>
              <a:t> </a:t>
            </a:r>
            <a:r>
              <a:rPr sz="1900" spc="-40" dirty="0">
                <a:latin typeface="Roboto"/>
                <a:cs typeface="Roboto"/>
              </a:rPr>
              <a:t>lessons</a:t>
            </a:r>
            <a:r>
              <a:rPr sz="1900" spc="-55" dirty="0">
                <a:latin typeface="Roboto"/>
                <a:cs typeface="Roboto"/>
              </a:rPr>
              <a:t> </a:t>
            </a:r>
            <a:r>
              <a:rPr sz="1900" spc="-45" dirty="0">
                <a:latin typeface="Roboto"/>
                <a:cs typeface="Roboto"/>
              </a:rPr>
              <a:t>learned.</a:t>
            </a:r>
            <a:endParaRPr sz="1900">
              <a:latin typeface="Roboto"/>
              <a:cs typeface="Roboto"/>
            </a:endParaRPr>
          </a:p>
        </p:txBody>
      </p:sp>
      <p:sp>
        <p:nvSpPr>
          <p:cNvPr id="4" name="Rectangle 3"/>
          <p:cNvSpPr/>
          <p:nvPr/>
        </p:nvSpPr>
        <p:spPr>
          <a:xfrm>
            <a:off x="1219200" y="1905000"/>
            <a:ext cx="9982200" cy="4247317"/>
          </a:xfrm>
          <a:prstGeom prst="rect">
            <a:avLst/>
          </a:prstGeom>
        </p:spPr>
        <p:txBody>
          <a:bodyPr wrap="square">
            <a:spAutoFit/>
          </a:bodyPr>
          <a:lstStyle/>
          <a:p>
            <a:r>
              <a:rPr lang="en-US" dirty="0"/>
              <a:t>Creating content ideas and devising effective marketing strategies is a dynamic process that involves continuous learning and adaptation. Throughout this journey, several challenges and valuable </a:t>
            </a:r>
            <a:r>
              <a:rPr lang="en-US" dirty="0" err="1"/>
              <a:t>lessonscan</a:t>
            </a:r>
            <a:r>
              <a:rPr lang="en-US" dirty="0"/>
              <a:t> be encountered.</a:t>
            </a:r>
          </a:p>
          <a:p>
            <a:r>
              <a:rPr lang="en-US" dirty="0"/>
              <a:t> </a:t>
            </a:r>
            <a:r>
              <a:rPr lang="en-US" b="1" dirty="0"/>
              <a:t>1.Understanding the Audience</a:t>
            </a:r>
            <a:r>
              <a:rPr lang="en-US" dirty="0"/>
              <a:t>: One of the primary challenges is comprehending the target audience's preferences, needs, and pain points.</a:t>
            </a:r>
          </a:p>
          <a:p>
            <a:r>
              <a:rPr lang="en-US" b="1" dirty="0"/>
              <a:t>2. Generating Unique Ideas</a:t>
            </a:r>
            <a:r>
              <a:rPr lang="en-US" dirty="0"/>
              <a:t>: Coming up with fresh and innovative content ideas can be difficult, especially in saturated markets.</a:t>
            </a:r>
          </a:p>
          <a:p>
            <a:r>
              <a:rPr lang="en-US" dirty="0"/>
              <a:t> </a:t>
            </a:r>
            <a:r>
              <a:rPr lang="en-US" b="1" dirty="0"/>
              <a:t>3. Consistency and Quality</a:t>
            </a:r>
            <a:r>
              <a:rPr lang="en-US" dirty="0"/>
              <a:t>: Maintaining a consistent flow of high-quality content can be demanding. </a:t>
            </a:r>
            <a:r>
              <a:rPr lang="en-US" dirty="0" err="1"/>
              <a:t>Settingup</a:t>
            </a:r>
            <a:r>
              <a:rPr lang="en-US" dirty="0"/>
              <a:t> an editorial calendar and adhering to a content creation schedule helps in maintaining quality and </a:t>
            </a:r>
            <a:r>
              <a:rPr lang="en-US" dirty="0" err="1"/>
              <a:t>meetingdeadlines</a:t>
            </a:r>
            <a:r>
              <a:rPr lang="en-US" dirty="0"/>
              <a:t>.</a:t>
            </a:r>
          </a:p>
          <a:p>
            <a:r>
              <a:rPr lang="en-US" dirty="0"/>
              <a:t>4</a:t>
            </a:r>
            <a:r>
              <a:rPr lang="en-US" b="1" dirty="0"/>
              <a:t>. Content Promotion</a:t>
            </a:r>
            <a:r>
              <a:rPr lang="en-US" dirty="0"/>
              <a:t>: Even the best content may not gain traction without proper promotion, Crafting effective marketing strategies to reach the target audience across various channels is crucial for success.</a:t>
            </a:r>
          </a:p>
          <a:p>
            <a:r>
              <a:rPr lang="en-US" dirty="0"/>
              <a:t> </a:t>
            </a:r>
            <a:r>
              <a:rPr lang="en-US" b="1" dirty="0"/>
              <a:t>5. Collaboration</a:t>
            </a:r>
            <a:r>
              <a:rPr lang="en-US" dirty="0"/>
              <a:t>: Collaborating with influencers or other brands can amplify the reach of content </a:t>
            </a:r>
            <a:r>
              <a:rPr lang="en-US" dirty="0" err="1"/>
              <a:t>andstrengthen</a:t>
            </a:r>
            <a:r>
              <a:rPr lang="en-US" dirty="0"/>
              <a:t> marketing efforts. </a:t>
            </a:r>
          </a:p>
          <a:p>
            <a:r>
              <a:rPr lang="en-US" dirty="0"/>
              <a:t>The content ideas and marketing strategies process is an iterative and learning-oriented journey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err="1"/>
              <a:t>Cont</a:t>
            </a:r>
            <a:r>
              <a:rPr lang="en-IN" spc="-45" dirty="0" err="1"/>
              <a:t>ent</a:t>
            </a:r>
            <a:r>
              <a:rPr spc="-45" dirty="0"/>
              <a: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228601" y="1295400"/>
            <a:ext cx="10972800" cy="1726114"/>
          </a:xfrm>
          <a:prstGeom prst="rect">
            <a:avLst/>
          </a:prstGeom>
        </p:spPr>
        <p:txBody>
          <a:bodyPr vert="horz" wrap="square" lIns="0" tIns="12700" rIns="0" bIns="0" rtlCol="0">
            <a:spAutoFit/>
          </a:bodyPr>
          <a:lstStyle/>
          <a:p>
            <a:pPr marL="12700">
              <a:lnSpc>
                <a:spcPts val="2240"/>
              </a:lnSpc>
              <a:spcBef>
                <a:spcPts val="100"/>
              </a:spcBef>
            </a:pPr>
            <a:endParaRPr sz="1900" dirty="0">
              <a:latin typeface="Roboto"/>
              <a:cs typeface="Roboto"/>
            </a:endParaRPr>
          </a:p>
          <a:p>
            <a:pPr>
              <a:lnSpc>
                <a:spcPct val="100000"/>
              </a:lnSpc>
              <a:spcBef>
                <a:spcPts val="15"/>
              </a:spcBef>
            </a:pPr>
            <a:endParaRPr sz="1700" dirty="0">
              <a:latin typeface="Roboto"/>
              <a:cs typeface="Roboto"/>
            </a:endParaRPr>
          </a:p>
          <a:p>
            <a:pPr>
              <a:lnSpc>
                <a:spcPct val="100000"/>
              </a:lnSpc>
              <a:spcBef>
                <a:spcPts val="15"/>
              </a:spcBef>
            </a:pPr>
            <a:endParaRPr lang="en-US" sz="1900" dirty="0">
              <a:latin typeface="Roboto"/>
              <a:cs typeface="Roboto"/>
            </a:endParaRPr>
          </a:p>
          <a:p>
            <a:pPr>
              <a:lnSpc>
                <a:spcPct val="100000"/>
              </a:lnSpc>
              <a:spcBef>
                <a:spcPts val="15"/>
              </a:spcBef>
            </a:pPr>
            <a:endParaRPr lang="en-US" sz="1900" dirty="0">
              <a:latin typeface="Roboto"/>
              <a:cs typeface="Roboto"/>
            </a:endParaRPr>
          </a:p>
          <a:p>
            <a:pPr>
              <a:lnSpc>
                <a:spcPct val="100000"/>
              </a:lnSpc>
              <a:spcBef>
                <a:spcPts val="15"/>
              </a:spcBef>
            </a:pPr>
            <a:endParaRPr lang="en-US" sz="1900" dirty="0">
              <a:latin typeface="Roboto"/>
              <a:cs typeface="Roboto"/>
            </a:endParaRPr>
          </a:p>
          <a:p>
            <a:pPr>
              <a:lnSpc>
                <a:spcPct val="100000"/>
              </a:lnSpc>
              <a:spcBef>
                <a:spcPts val="15"/>
              </a:spcBef>
            </a:pPr>
            <a:endParaRPr lang="en-US" sz="1900" dirty="0">
              <a:latin typeface="Roboto"/>
              <a:cs typeface="Roboto"/>
            </a:endParaRPr>
          </a:p>
        </p:txBody>
      </p:sp>
      <p:sp>
        <p:nvSpPr>
          <p:cNvPr id="9" name="TextBox 8">
            <a:extLst>
              <a:ext uri="{FF2B5EF4-FFF2-40B4-BE49-F238E27FC236}">
                <a16:creationId xmlns:a16="http://schemas.microsoft.com/office/drawing/2014/main" id="{EC83CE8D-D044-4DC7-CD26-3CA0F7BFC61B}"/>
              </a:ext>
            </a:extLst>
          </p:cNvPr>
          <p:cNvSpPr txBox="1"/>
          <p:nvPr/>
        </p:nvSpPr>
        <p:spPr>
          <a:xfrm>
            <a:off x="1219200" y="1524000"/>
            <a:ext cx="9829800" cy="3367589"/>
          </a:xfrm>
          <a:prstGeom prst="rect">
            <a:avLst/>
          </a:prstGeom>
          <a:noFill/>
        </p:spPr>
        <p:txBody>
          <a:bodyPr wrap="square">
            <a:spAutoFit/>
          </a:bodyPr>
          <a:lstStyle/>
          <a:p>
            <a:pPr marL="12700">
              <a:lnSpc>
                <a:spcPts val="2240"/>
              </a:lnSpc>
              <a:spcBef>
                <a:spcPts val="100"/>
              </a:spcBef>
            </a:pPr>
            <a:r>
              <a:rPr lang="en-US" sz="1800" b="1" spc="-15" dirty="0">
                <a:latin typeface="Roboto"/>
                <a:cs typeface="Roboto"/>
              </a:rPr>
              <a:t>P</a:t>
            </a:r>
            <a:r>
              <a:rPr lang="en-US" sz="1800" b="1" spc="-75" dirty="0">
                <a:latin typeface="Roboto"/>
                <a:cs typeface="Roboto"/>
              </a:rPr>
              <a:t>o</a:t>
            </a:r>
            <a:r>
              <a:rPr lang="en-US" sz="1800" b="1" spc="-85" dirty="0">
                <a:latin typeface="Roboto"/>
                <a:cs typeface="Roboto"/>
              </a:rPr>
              <a:t>s</a:t>
            </a:r>
            <a:r>
              <a:rPr lang="en-US" sz="1800" b="1" spc="-20" dirty="0">
                <a:latin typeface="Roboto"/>
                <a:cs typeface="Roboto"/>
              </a:rPr>
              <a:t>t </a:t>
            </a:r>
            <a:r>
              <a:rPr lang="en-US" sz="1800" b="1" spc="-10" dirty="0">
                <a:latin typeface="Roboto"/>
                <a:cs typeface="Roboto"/>
              </a:rPr>
              <a:t>C</a:t>
            </a:r>
            <a:r>
              <a:rPr lang="en-US" sz="1800" b="1" spc="-70" dirty="0">
                <a:latin typeface="Roboto"/>
                <a:cs typeface="Roboto"/>
              </a:rPr>
              <a:t>r</a:t>
            </a:r>
            <a:r>
              <a:rPr lang="en-US" sz="1800" b="1" dirty="0">
                <a:latin typeface="Roboto"/>
                <a:cs typeface="Roboto"/>
              </a:rPr>
              <a:t>e</a:t>
            </a:r>
            <a:r>
              <a:rPr lang="en-US" sz="1800" b="1" spc="-25" dirty="0">
                <a:latin typeface="Roboto"/>
                <a:cs typeface="Roboto"/>
              </a:rPr>
              <a:t>a</a:t>
            </a:r>
            <a:r>
              <a:rPr lang="en-US" sz="1800" b="1" spc="-65" dirty="0">
                <a:latin typeface="Roboto"/>
                <a:cs typeface="Roboto"/>
              </a:rPr>
              <a:t>t</a:t>
            </a:r>
            <a:r>
              <a:rPr lang="en-US" sz="1800" b="1" spc="-10" dirty="0">
                <a:latin typeface="Roboto"/>
                <a:cs typeface="Roboto"/>
              </a:rPr>
              <a:t>i</a:t>
            </a:r>
            <a:r>
              <a:rPr lang="en-US" sz="1800" b="1" spc="-75" dirty="0">
                <a:latin typeface="Roboto"/>
                <a:cs typeface="Roboto"/>
              </a:rPr>
              <a:t>on</a:t>
            </a:r>
            <a:r>
              <a:rPr lang="en-US" sz="1800" b="1" spc="-5" dirty="0">
                <a:latin typeface="Roboto"/>
                <a:cs typeface="Roboto"/>
              </a:rPr>
              <a:t>:</a:t>
            </a:r>
            <a:endParaRPr lang="en-US" sz="1800" dirty="0">
              <a:latin typeface="Roboto"/>
              <a:cs typeface="Roboto"/>
            </a:endParaRPr>
          </a:p>
          <a:p>
            <a:pPr marL="622300" marR="5080" indent="-419100">
              <a:lnSpc>
                <a:spcPts val="2200"/>
              </a:lnSpc>
              <a:spcBef>
                <a:spcPts val="100"/>
              </a:spcBef>
              <a:buFont typeface="Lucida Sans Unicode"/>
              <a:buChar char="●"/>
              <a:tabLst>
                <a:tab pos="621665" algn="l"/>
                <a:tab pos="622300" algn="l"/>
              </a:tabLst>
            </a:pPr>
            <a:r>
              <a:rPr lang="en-US" sz="1800" b="1" spc="-35" dirty="0">
                <a:latin typeface="Roboto"/>
                <a:cs typeface="Roboto"/>
              </a:rPr>
              <a:t>Select</a:t>
            </a:r>
            <a:r>
              <a:rPr lang="en-US" sz="1800" b="1" spc="-15" dirty="0">
                <a:latin typeface="Roboto"/>
                <a:cs typeface="Roboto"/>
              </a:rPr>
              <a:t> </a:t>
            </a:r>
            <a:r>
              <a:rPr lang="en-US" sz="1800" b="1" spc="-30" dirty="0">
                <a:latin typeface="Roboto"/>
                <a:cs typeface="Roboto"/>
              </a:rPr>
              <a:t>Content</a:t>
            </a:r>
            <a:r>
              <a:rPr lang="en-US" sz="1800" b="1" spc="-114" dirty="0">
                <a:latin typeface="Roboto"/>
                <a:cs typeface="Roboto"/>
              </a:rPr>
              <a:t> </a:t>
            </a:r>
            <a:r>
              <a:rPr lang="en-US" sz="1800" b="1" spc="-30" dirty="0">
                <a:latin typeface="Roboto"/>
                <a:cs typeface="Roboto"/>
              </a:rPr>
              <a:t>Categories:</a:t>
            </a:r>
            <a:r>
              <a:rPr lang="en-US" sz="1800" b="1" spc="-100" dirty="0">
                <a:latin typeface="Roboto"/>
                <a:cs typeface="Roboto"/>
              </a:rPr>
              <a:t> </a:t>
            </a:r>
            <a:r>
              <a:rPr lang="en-US" sz="1800" spc="-40" dirty="0">
                <a:latin typeface="Roboto"/>
                <a:cs typeface="Roboto"/>
              </a:rPr>
              <a:t>Identify</a:t>
            </a:r>
            <a:r>
              <a:rPr lang="en-US" sz="1800" spc="-70" dirty="0">
                <a:latin typeface="Roboto"/>
                <a:cs typeface="Roboto"/>
              </a:rPr>
              <a:t> </a:t>
            </a:r>
            <a:r>
              <a:rPr lang="en-US" sz="1800" spc="-40" dirty="0">
                <a:latin typeface="Roboto"/>
                <a:cs typeface="Roboto"/>
              </a:rPr>
              <a:t>three</a:t>
            </a:r>
            <a:r>
              <a:rPr lang="en-US" sz="1800" spc="-75" dirty="0">
                <a:latin typeface="Roboto"/>
                <a:cs typeface="Roboto"/>
              </a:rPr>
              <a:t> </a:t>
            </a:r>
            <a:r>
              <a:rPr lang="en-US" sz="1800" spc="-35" dirty="0">
                <a:latin typeface="Roboto"/>
                <a:cs typeface="Roboto"/>
              </a:rPr>
              <a:t>different</a:t>
            </a:r>
            <a:r>
              <a:rPr lang="en-US" sz="1800" spc="15" dirty="0">
                <a:latin typeface="Roboto"/>
                <a:cs typeface="Roboto"/>
              </a:rPr>
              <a:t> </a:t>
            </a:r>
            <a:r>
              <a:rPr lang="en-US" sz="1800" spc="-45" dirty="0">
                <a:latin typeface="Roboto"/>
                <a:cs typeface="Roboto"/>
              </a:rPr>
              <a:t>content</a:t>
            </a:r>
            <a:r>
              <a:rPr lang="en-US" sz="1800" spc="-90" dirty="0">
                <a:latin typeface="Roboto"/>
                <a:cs typeface="Roboto"/>
              </a:rPr>
              <a:t> </a:t>
            </a:r>
            <a:r>
              <a:rPr lang="en-US" sz="1800" spc="-35" dirty="0">
                <a:latin typeface="Roboto"/>
                <a:cs typeface="Roboto"/>
              </a:rPr>
              <a:t>formats</a:t>
            </a:r>
            <a:r>
              <a:rPr lang="en-US" sz="1800" spc="-45" dirty="0">
                <a:latin typeface="Roboto"/>
                <a:cs typeface="Roboto"/>
              </a:rPr>
              <a:t> relevant</a:t>
            </a:r>
            <a:r>
              <a:rPr lang="en-US" sz="1800" spc="-90" dirty="0">
                <a:latin typeface="Roboto"/>
                <a:cs typeface="Roboto"/>
              </a:rPr>
              <a:t> </a:t>
            </a:r>
            <a:r>
              <a:rPr lang="en-US" sz="1800" spc="-20" dirty="0">
                <a:latin typeface="Roboto"/>
                <a:cs typeface="Roboto"/>
              </a:rPr>
              <a:t>to</a:t>
            </a:r>
            <a:r>
              <a:rPr lang="en-US" sz="1800" spc="-50" dirty="0">
                <a:latin typeface="Roboto"/>
                <a:cs typeface="Roboto"/>
              </a:rPr>
              <a:t> </a:t>
            </a:r>
            <a:r>
              <a:rPr lang="en-US" sz="1800" spc="-40" dirty="0">
                <a:latin typeface="Roboto"/>
                <a:cs typeface="Roboto"/>
              </a:rPr>
              <a:t>the</a:t>
            </a:r>
            <a:r>
              <a:rPr lang="en-US" sz="1800" spc="-75" dirty="0">
                <a:latin typeface="Roboto"/>
                <a:cs typeface="Roboto"/>
              </a:rPr>
              <a:t> </a:t>
            </a:r>
            <a:r>
              <a:rPr lang="en-US" sz="1800" spc="-35" dirty="0">
                <a:latin typeface="Roboto"/>
                <a:cs typeface="Roboto"/>
              </a:rPr>
              <a:t>chosen</a:t>
            </a:r>
            <a:r>
              <a:rPr lang="en-US" sz="1800" spc="-120" dirty="0">
                <a:latin typeface="Roboto"/>
                <a:cs typeface="Roboto"/>
              </a:rPr>
              <a:t> </a:t>
            </a:r>
            <a:r>
              <a:rPr lang="en-US" sz="1800" spc="-20" dirty="0">
                <a:latin typeface="Roboto"/>
                <a:cs typeface="Roboto"/>
              </a:rPr>
              <a:t>topic</a:t>
            </a:r>
            <a:r>
              <a:rPr lang="en-US" sz="1800" spc="-60" dirty="0">
                <a:latin typeface="Roboto"/>
                <a:cs typeface="Roboto"/>
              </a:rPr>
              <a:t> </a:t>
            </a:r>
            <a:r>
              <a:rPr lang="en-US" sz="1800" spc="-55" dirty="0">
                <a:latin typeface="Roboto"/>
                <a:cs typeface="Roboto"/>
              </a:rPr>
              <a:t>or </a:t>
            </a:r>
            <a:r>
              <a:rPr lang="en-US" sz="1800" spc="-459" dirty="0">
                <a:latin typeface="Roboto"/>
                <a:cs typeface="Roboto"/>
              </a:rPr>
              <a:t> </a:t>
            </a:r>
            <a:r>
              <a:rPr lang="en-US" sz="1800" spc="-60" dirty="0">
                <a:latin typeface="Roboto"/>
                <a:cs typeface="Roboto"/>
              </a:rPr>
              <a:t>industry.</a:t>
            </a:r>
            <a:r>
              <a:rPr lang="en-US" sz="1800" spc="-65" dirty="0">
                <a:latin typeface="Roboto"/>
                <a:cs typeface="Roboto"/>
              </a:rPr>
              <a:t> </a:t>
            </a:r>
            <a:r>
              <a:rPr lang="en-US" sz="1800" spc="-45" dirty="0">
                <a:latin typeface="Roboto"/>
                <a:cs typeface="Roboto"/>
              </a:rPr>
              <a:t>Research</a:t>
            </a:r>
            <a:r>
              <a:rPr lang="en-US" sz="1800" spc="-5" dirty="0">
                <a:latin typeface="Roboto"/>
                <a:cs typeface="Roboto"/>
              </a:rPr>
              <a:t> </a:t>
            </a:r>
            <a:r>
              <a:rPr lang="en-US" sz="1800" spc="-45" dirty="0">
                <a:latin typeface="Roboto"/>
                <a:cs typeface="Roboto"/>
              </a:rPr>
              <a:t>and</a:t>
            </a:r>
            <a:r>
              <a:rPr lang="en-US" sz="1800" spc="-30" dirty="0">
                <a:latin typeface="Roboto"/>
                <a:cs typeface="Roboto"/>
              </a:rPr>
              <a:t> </a:t>
            </a:r>
            <a:r>
              <a:rPr lang="en-US" sz="1800" spc="-55" dirty="0">
                <a:latin typeface="Roboto"/>
                <a:cs typeface="Roboto"/>
              </a:rPr>
              <a:t>Brainstorm:</a:t>
            </a:r>
            <a:r>
              <a:rPr lang="en-US" sz="1800" spc="-20" dirty="0">
                <a:latin typeface="Roboto"/>
                <a:cs typeface="Roboto"/>
              </a:rPr>
              <a:t> </a:t>
            </a:r>
            <a:r>
              <a:rPr lang="en-US" sz="1800" spc="-60" dirty="0">
                <a:latin typeface="Roboto"/>
                <a:cs typeface="Roboto"/>
              </a:rPr>
              <a:t>Research</a:t>
            </a:r>
            <a:r>
              <a:rPr lang="en-US" sz="1800" spc="-10" dirty="0">
                <a:latin typeface="Roboto"/>
                <a:cs typeface="Roboto"/>
              </a:rPr>
              <a:t> </a:t>
            </a:r>
            <a:r>
              <a:rPr lang="en-US" sz="1800" spc="-45" dirty="0">
                <a:latin typeface="Roboto"/>
                <a:cs typeface="Roboto"/>
              </a:rPr>
              <a:t>trending</a:t>
            </a:r>
            <a:r>
              <a:rPr lang="en-US" sz="1800" spc="-25" dirty="0">
                <a:latin typeface="Roboto"/>
                <a:cs typeface="Roboto"/>
              </a:rPr>
              <a:t> </a:t>
            </a:r>
            <a:r>
              <a:rPr lang="en-US" sz="1800" spc="-45" dirty="0">
                <a:latin typeface="Roboto"/>
                <a:cs typeface="Roboto"/>
              </a:rPr>
              <a:t>topics,</a:t>
            </a:r>
            <a:r>
              <a:rPr lang="en-US" sz="1800" spc="-35" dirty="0">
                <a:latin typeface="Roboto"/>
                <a:cs typeface="Roboto"/>
              </a:rPr>
              <a:t> </a:t>
            </a:r>
            <a:r>
              <a:rPr lang="en-US" sz="1800" spc="-65" dirty="0">
                <a:latin typeface="Roboto"/>
                <a:cs typeface="Roboto"/>
              </a:rPr>
              <a:t>industry </a:t>
            </a:r>
            <a:r>
              <a:rPr lang="en-US" sz="1800" spc="-45" dirty="0">
                <a:latin typeface="Roboto"/>
                <a:cs typeface="Roboto"/>
              </a:rPr>
              <a:t>news,</a:t>
            </a:r>
            <a:r>
              <a:rPr lang="en-US" sz="1800" spc="-35" dirty="0">
                <a:latin typeface="Roboto"/>
                <a:cs typeface="Roboto"/>
              </a:rPr>
              <a:t> </a:t>
            </a:r>
            <a:r>
              <a:rPr lang="en-US" sz="1800" spc="-55" dirty="0">
                <a:latin typeface="Roboto"/>
                <a:cs typeface="Roboto"/>
              </a:rPr>
              <a:t>or</a:t>
            </a:r>
            <a:r>
              <a:rPr lang="en-US" sz="1800" spc="-5" dirty="0">
                <a:latin typeface="Roboto"/>
                <a:cs typeface="Roboto"/>
              </a:rPr>
              <a:t> </a:t>
            </a:r>
            <a:r>
              <a:rPr lang="en-US" sz="1800" spc="-45" dirty="0">
                <a:latin typeface="Roboto"/>
                <a:cs typeface="Roboto"/>
              </a:rPr>
              <a:t>audience</a:t>
            </a:r>
            <a:r>
              <a:rPr lang="en-US" sz="1800" spc="35" dirty="0">
                <a:latin typeface="Roboto"/>
                <a:cs typeface="Roboto"/>
              </a:rPr>
              <a:t> </a:t>
            </a:r>
            <a:r>
              <a:rPr lang="en-US" sz="1800" spc="-50" dirty="0">
                <a:latin typeface="Roboto"/>
                <a:cs typeface="Roboto"/>
              </a:rPr>
              <a:t>interests </a:t>
            </a:r>
            <a:r>
              <a:rPr lang="en-US" sz="1800" spc="-455" dirty="0">
                <a:latin typeface="Roboto"/>
                <a:cs typeface="Roboto"/>
              </a:rPr>
              <a:t> </a:t>
            </a:r>
            <a:r>
              <a:rPr lang="en-US" sz="1800" spc="-45" dirty="0">
                <a:latin typeface="Roboto"/>
                <a:cs typeface="Roboto"/>
              </a:rPr>
              <a:t>within </a:t>
            </a:r>
            <a:r>
              <a:rPr lang="en-US" sz="1800" spc="-20" dirty="0">
                <a:latin typeface="Roboto"/>
                <a:cs typeface="Roboto"/>
              </a:rPr>
              <a:t>each </a:t>
            </a:r>
            <a:r>
              <a:rPr lang="en-US" sz="1800" spc="-45" dirty="0">
                <a:latin typeface="Roboto"/>
                <a:cs typeface="Roboto"/>
              </a:rPr>
              <a:t>category. </a:t>
            </a:r>
            <a:r>
              <a:rPr lang="en-US" sz="1800" spc="-50" dirty="0">
                <a:latin typeface="Roboto"/>
                <a:cs typeface="Roboto"/>
              </a:rPr>
              <a:t>Brainstorm </a:t>
            </a:r>
            <a:r>
              <a:rPr lang="en-US" sz="1800" spc="-25" dirty="0">
                <a:latin typeface="Roboto"/>
                <a:cs typeface="Roboto"/>
              </a:rPr>
              <a:t>ideas </a:t>
            </a:r>
            <a:r>
              <a:rPr lang="en-US" sz="1800" spc="-45" dirty="0">
                <a:latin typeface="Roboto"/>
                <a:cs typeface="Roboto"/>
              </a:rPr>
              <a:t>for </a:t>
            </a:r>
            <a:r>
              <a:rPr lang="en-US" sz="1800" spc="-40" dirty="0">
                <a:latin typeface="Roboto"/>
                <a:cs typeface="Roboto"/>
              </a:rPr>
              <a:t>social </a:t>
            </a:r>
            <a:r>
              <a:rPr lang="en-US" sz="1800" spc="-30" dirty="0">
                <a:latin typeface="Roboto"/>
                <a:cs typeface="Roboto"/>
              </a:rPr>
              <a:t>media </a:t>
            </a:r>
            <a:r>
              <a:rPr lang="en-US" sz="1800" spc="-45" dirty="0">
                <a:latin typeface="Roboto"/>
                <a:cs typeface="Roboto"/>
              </a:rPr>
              <a:t>posts </a:t>
            </a:r>
            <a:r>
              <a:rPr lang="en-US" sz="1800" spc="-50" dirty="0">
                <a:latin typeface="Roboto"/>
                <a:cs typeface="Roboto"/>
              </a:rPr>
              <a:t>that </a:t>
            </a:r>
            <a:r>
              <a:rPr lang="en-US" sz="1800" spc="-45" dirty="0">
                <a:latin typeface="Roboto"/>
                <a:cs typeface="Roboto"/>
              </a:rPr>
              <a:t>align </a:t>
            </a:r>
            <a:r>
              <a:rPr lang="en-US" sz="1800" spc="-50" dirty="0">
                <a:latin typeface="Roboto"/>
                <a:cs typeface="Roboto"/>
              </a:rPr>
              <a:t>with </a:t>
            </a:r>
            <a:r>
              <a:rPr lang="en-US" sz="1800" spc="-45" dirty="0">
                <a:latin typeface="Roboto"/>
                <a:cs typeface="Roboto"/>
              </a:rPr>
              <a:t>each category. Do </a:t>
            </a:r>
            <a:r>
              <a:rPr lang="en-US" sz="1800" spc="-40" dirty="0">
                <a:latin typeface="Roboto"/>
                <a:cs typeface="Roboto"/>
              </a:rPr>
              <a:t> </a:t>
            </a:r>
            <a:r>
              <a:rPr lang="en-US" sz="1800" spc="-25" dirty="0">
                <a:latin typeface="Roboto"/>
                <a:cs typeface="Roboto"/>
              </a:rPr>
              <a:t>note</a:t>
            </a:r>
            <a:r>
              <a:rPr lang="en-US" sz="1800" spc="-80" dirty="0">
                <a:latin typeface="Roboto"/>
                <a:cs typeface="Roboto"/>
              </a:rPr>
              <a:t> </a:t>
            </a:r>
            <a:r>
              <a:rPr lang="en-US" sz="1800" spc="-50" dirty="0">
                <a:latin typeface="Roboto"/>
                <a:cs typeface="Roboto"/>
              </a:rPr>
              <a:t>that</a:t>
            </a:r>
            <a:r>
              <a:rPr lang="en-US" sz="1800" spc="-95" dirty="0">
                <a:latin typeface="Roboto"/>
                <a:cs typeface="Roboto"/>
              </a:rPr>
              <a:t> </a:t>
            </a:r>
            <a:r>
              <a:rPr lang="en-US" sz="1800" spc="-5" dirty="0">
                <a:latin typeface="Roboto"/>
                <a:cs typeface="Roboto"/>
              </a:rPr>
              <a:t>1</a:t>
            </a:r>
            <a:r>
              <a:rPr lang="en-US" sz="1800" spc="-40" dirty="0">
                <a:latin typeface="Roboto"/>
                <a:cs typeface="Roboto"/>
              </a:rPr>
              <a:t> </a:t>
            </a:r>
            <a:r>
              <a:rPr lang="en-US" sz="1800" spc="-45" dirty="0">
                <a:latin typeface="Roboto"/>
                <a:cs typeface="Roboto"/>
              </a:rPr>
              <a:t>content</a:t>
            </a:r>
            <a:r>
              <a:rPr lang="en-US" sz="1800" spc="5" dirty="0">
                <a:latin typeface="Roboto"/>
                <a:cs typeface="Roboto"/>
              </a:rPr>
              <a:t> </a:t>
            </a:r>
            <a:r>
              <a:rPr lang="en-US" sz="1800" spc="-35" dirty="0">
                <a:latin typeface="Roboto"/>
                <a:cs typeface="Roboto"/>
              </a:rPr>
              <a:t>format</a:t>
            </a:r>
            <a:r>
              <a:rPr lang="en-US" sz="1800" spc="-95" dirty="0">
                <a:latin typeface="Roboto"/>
                <a:cs typeface="Roboto"/>
              </a:rPr>
              <a:t> </a:t>
            </a:r>
            <a:r>
              <a:rPr lang="en-US" sz="1800" spc="-50" dirty="0">
                <a:latin typeface="Roboto"/>
                <a:cs typeface="Roboto"/>
              </a:rPr>
              <a:t>has</a:t>
            </a:r>
            <a:r>
              <a:rPr lang="en-US" sz="1800" spc="-55" dirty="0">
                <a:latin typeface="Roboto"/>
                <a:cs typeface="Roboto"/>
              </a:rPr>
              <a:t> </a:t>
            </a:r>
            <a:r>
              <a:rPr lang="en-US" sz="1800" spc="-20" dirty="0">
                <a:latin typeface="Roboto"/>
                <a:cs typeface="Roboto"/>
              </a:rPr>
              <a:t>to</a:t>
            </a:r>
            <a:r>
              <a:rPr lang="en-US" sz="1800" spc="-55" dirty="0">
                <a:latin typeface="Roboto"/>
                <a:cs typeface="Roboto"/>
              </a:rPr>
              <a:t> </a:t>
            </a:r>
            <a:r>
              <a:rPr lang="en-US" sz="1800" spc="-35" dirty="0">
                <a:latin typeface="Roboto"/>
                <a:cs typeface="Roboto"/>
              </a:rPr>
              <a:t>be</a:t>
            </a:r>
            <a:r>
              <a:rPr lang="en-US" sz="1800" spc="20" dirty="0">
                <a:latin typeface="Roboto"/>
                <a:cs typeface="Roboto"/>
              </a:rPr>
              <a:t> </a:t>
            </a:r>
            <a:r>
              <a:rPr lang="en-US" sz="1800" spc="-45" dirty="0">
                <a:latin typeface="Roboto"/>
                <a:cs typeface="Roboto"/>
              </a:rPr>
              <a:t>video</a:t>
            </a:r>
            <a:r>
              <a:rPr lang="en-US" sz="1800" spc="-60" dirty="0">
                <a:latin typeface="Roboto"/>
                <a:cs typeface="Roboto"/>
              </a:rPr>
              <a:t> </a:t>
            </a:r>
            <a:r>
              <a:rPr lang="en-US" sz="1800" spc="-45" dirty="0">
                <a:latin typeface="Roboto"/>
                <a:cs typeface="Roboto"/>
              </a:rPr>
              <a:t>and </a:t>
            </a:r>
            <a:r>
              <a:rPr lang="en-US" sz="1800" spc="-40" dirty="0">
                <a:latin typeface="Roboto"/>
                <a:cs typeface="Roboto"/>
              </a:rPr>
              <a:t>additionally</a:t>
            </a:r>
            <a:r>
              <a:rPr lang="en-US" sz="1800" spc="-75" dirty="0">
                <a:latin typeface="Roboto"/>
                <a:cs typeface="Roboto"/>
              </a:rPr>
              <a:t> </a:t>
            </a:r>
            <a:r>
              <a:rPr lang="en-US" sz="1800" spc="-5" dirty="0">
                <a:latin typeface="Roboto"/>
                <a:cs typeface="Roboto"/>
              </a:rPr>
              <a:t>3</a:t>
            </a:r>
            <a:r>
              <a:rPr lang="en-US" sz="1800" spc="-40" dirty="0">
                <a:latin typeface="Roboto"/>
                <a:cs typeface="Roboto"/>
              </a:rPr>
              <a:t> </a:t>
            </a:r>
            <a:r>
              <a:rPr lang="en-US" sz="1800" spc="-50" dirty="0">
                <a:latin typeface="Roboto"/>
                <a:cs typeface="Roboto"/>
              </a:rPr>
              <a:t>stories/status</a:t>
            </a:r>
            <a:r>
              <a:rPr lang="en-US" sz="1800" spc="-55" dirty="0">
                <a:latin typeface="Roboto"/>
                <a:cs typeface="Roboto"/>
              </a:rPr>
              <a:t> </a:t>
            </a:r>
            <a:r>
              <a:rPr lang="en-US" sz="1800" spc="-35" dirty="0">
                <a:latin typeface="Roboto"/>
                <a:cs typeface="Roboto"/>
              </a:rPr>
              <a:t>are</a:t>
            </a:r>
            <a:r>
              <a:rPr lang="en-US" sz="1800" spc="-75" dirty="0">
                <a:latin typeface="Roboto"/>
                <a:cs typeface="Roboto"/>
              </a:rPr>
              <a:t> </a:t>
            </a:r>
            <a:r>
              <a:rPr lang="en-US" sz="1800" spc="-20" dirty="0">
                <a:latin typeface="Roboto"/>
                <a:cs typeface="Roboto"/>
              </a:rPr>
              <a:t>to</a:t>
            </a:r>
            <a:r>
              <a:rPr lang="en-US" sz="1800" spc="-60" dirty="0">
                <a:latin typeface="Roboto"/>
                <a:cs typeface="Roboto"/>
              </a:rPr>
              <a:t> </a:t>
            </a:r>
            <a:r>
              <a:rPr lang="en-US" sz="1800" spc="-35" dirty="0">
                <a:latin typeface="Roboto"/>
                <a:cs typeface="Roboto"/>
              </a:rPr>
              <a:t>be</a:t>
            </a:r>
            <a:r>
              <a:rPr lang="en-US" sz="1800" spc="-80" dirty="0">
                <a:latin typeface="Roboto"/>
                <a:cs typeface="Roboto"/>
              </a:rPr>
              <a:t> </a:t>
            </a:r>
            <a:r>
              <a:rPr lang="en-US" sz="1800" spc="-30" dirty="0">
                <a:latin typeface="Roboto"/>
                <a:cs typeface="Roboto"/>
              </a:rPr>
              <a:t>created.</a:t>
            </a:r>
            <a:endParaRPr lang="en-US" sz="1800" dirty="0">
              <a:latin typeface="Roboto"/>
              <a:cs typeface="Roboto"/>
            </a:endParaRPr>
          </a:p>
          <a:p>
            <a:pPr>
              <a:lnSpc>
                <a:spcPct val="100000"/>
              </a:lnSpc>
              <a:spcBef>
                <a:spcPts val="15"/>
              </a:spcBef>
            </a:pPr>
            <a:endParaRPr lang="en-US" sz="1600" dirty="0">
              <a:latin typeface="Roboto"/>
              <a:cs typeface="Roboto"/>
            </a:endParaRPr>
          </a:p>
          <a:p>
            <a:pPr marL="12700">
              <a:lnSpc>
                <a:spcPct val="100000"/>
              </a:lnSpc>
              <a:spcBef>
                <a:spcPts val="5"/>
              </a:spcBef>
            </a:pPr>
            <a:r>
              <a:rPr lang="en-US" sz="1800" spc="-55" dirty="0">
                <a:latin typeface="Roboto"/>
                <a:cs typeface="Roboto"/>
              </a:rPr>
              <a:t>F</a:t>
            </a:r>
            <a:r>
              <a:rPr lang="en-US" sz="1800" spc="15" dirty="0">
                <a:latin typeface="Roboto"/>
                <a:cs typeface="Roboto"/>
              </a:rPr>
              <a:t>o</a:t>
            </a:r>
            <a:r>
              <a:rPr lang="en-US" sz="1800" spc="-70" dirty="0">
                <a:latin typeface="Roboto"/>
                <a:cs typeface="Roboto"/>
              </a:rPr>
              <a:t>r</a:t>
            </a:r>
            <a:r>
              <a:rPr lang="en-US" sz="1800" spc="-65" dirty="0">
                <a:latin typeface="Roboto"/>
                <a:cs typeface="Roboto"/>
              </a:rPr>
              <a:t>m</a:t>
            </a:r>
            <a:r>
              <a:rPr lang="en-US" sz="1800" spc="-50" dirty="0">
                <a:latin typeface="Roboto"/>
                <a:cs typeface="Roboto"/>
              </a:rPr>
              <a:t>a</a:t>
            </a:r>
            <a:r>
              <a:rPr lang="en-US" sz="1800" spc="-20" dirty="0">
                <a:latin typeface="Roboto"/>
                <a:cs typeface="Roboto"/>
              </a:rPr>
              <a:t>t</a:t>
            </a:r>
            <a:r>
              <a:rPr lang="en-US" sz="1800" spc="-95" dirty="0">
                <a:latin typeface="Roboto"/>
                <a:cs typeface="Roboto"/>
              </a:rPr>
              <a:t> </a:t>
            </a:r>
            <a:r>
              <a:rPr lang="en-US" sz="1800" spc="-5" dirty="0">
                <a:latin typeface="Roboto"/>
                <a:cs typeface="Roboto"/>
              </a:rPr>
              <a:t>1 : Blog article</a:t>
            </a:r>
            <a:endParaRPr lang="en-US" sz="1800" dirty="0">
              <a:latin typeface="Roboto"/>
              <a:cs typeface="Roboto"/>
            </a:endParaRPr>
          </a:p>
          <a:p>
            <a:pPr>
              <a:lnSpc>
                <a:spcPct val="100000"/>
              </a:lnSpc>
              <a:spcBef>
                <a:spcPts val="15"/>
              </a:spcBef>
            </a:pPr>
            <a:endParaRPr lang="en-US" sz="1600" dirty="0">
              <a:latin typeface="Roboto"/>
              <a:cs typeface="Roboto"/>
            </a:endParaRPr>
          </a:p>
          <a:p>
            <a:pPr marL="12700">
              <a:lnSpc>
                <a:spcPct val="100000"/>
              </a:lnSpc>
              <a:spcBef>
                <a:spcPts val="5"/>
              </a:spcBef>
            </a:pPr>
            <a:r>
              <a:rPr lang="en-US" sz="1800" spc="-55" dirty="0">
                <a:latin typeface="Roboto"/>
                <a:cs typeface="Roboto"/>
              </a:rPr>
              <a:t>F</a:t>
            </a:r>
            <a:r>
              <a:rPr lang="en-US" sz="1800" spc="15" dirty="0">
                <a:latin typeface="Roboto"/>
                <a:cs typeface="Roboto"/>
              </a:rPr>
              <a:t>o</a:t>
            </a:r>
            <a:r>
              <a:rPr lang="en-US" sz="1800" spc="-70" dirty="0">
                <a:latin typeface="Roboto"/>
                <a:cs typeface="Roboto"/>
              </a:rPr>
              <a:t>r</a:t>
            </a:r>
            <a:r>
              <a:rPr lang="en-US" sz="1800" spc="-65" dirty="0">
                <a:latin typeface="Roboto"/>
                <a:cs typeface="Roboto"/>
              </a:rPr>
              <a:t>m</a:t>
            </a:r>
            <a:r>
              <a:rPr lang="en-US" sz="1800" spc="-50" dirty="0">
                <a:latin typeface="Roboto"/>
                <a:cs typeface="Roboto"/>
              </a:rPr>
              <a:t>a</a:t>
            </a:r>
            <a:r>
              <a:rPr lang="en-US" sz="1800" spc="-20" dirty="0">
                <a:latin typeface="Roboto"/>
                <a:cs typeface="Roboto"/>
              </a:rPr>
              <a:t>t</a:t>
            </a:r>
            <a:r>
              <a:rPr lang="en-US" sz="1800" spc="-95" dirty="0">
                <a:latin typeface="Roboto"/>
                <a:cs typeface="Roboto"/>
              </a:rPr>
              <a:t> </a:t>
            </a:r>
            <a:r>
              <a:rPr lang="en-US" sz="1800" spc="-5" dirty="0">
                <a:latin typeface="Roboto"/>
                <a:cs typeface="Roboto"/>
              </a:rPr>
              <a:t>2 : Video</a:t>
            </a:r>
            <a:endParaRPr lang="en-US" sz="1800" dirty="0">
              <a:latin typeface="Roboto"/>
              <a:cs typeface="Roboto"/>
            </a:endParaRPr>
          </a:p>
          <a:p>
            <a:pPr>
              <a:lnSpc>
                <a:spcPct val="100000"/>
              </a:lnSpc>
              <a:spcBef>
                <a:spcPts val="15"/>
              </a:spcBef>
            </a:pPr>
            <a:endParaRPr lang="en-US" sz="1600" dirty="0">
              <a:latin typeface="Roboto"/>
              <a:cs typeface="Roboto"/>
            </a:endParaRPr>
          </a:p>
          <a:p>
            <a:pPr marL="12700">
              <a:lnSpc>
                <a:spcPct val="100000"/>
              </a:lnSpc>
            </a:pPr>
            <a:r>
              <a:rPr lang="en-US" sz="1800" spc="-55" dirty="0">
                <a:latin typeface="Roboto"/>
                <a:cs typeface="Roboto"/>
              </a:rPr>
              <a:t>F</a:t>
            </a:r>
            <a:r>
              <a:rPr lang="en-US" sz="1800" spc="15" dirty="0">
                <a:latin typeface="Roboto"/>
                <a:cs typeface="Roboto"/>
              </a:rPr>
              <a:t>o</a:t>
            </a:r>
            <a:r>
              <a:rPr lang="en-US" sz="1800" spc="-70" dirty="0">
                <a:latin typeface="Roboto"/>
                <a:cs typeface="Roboto"/>
              </a:rPr>
              <a:t>r</a:t>
            </a:r>
            <a:r>
              <a:rPr lang="en-US" sz="1800" spc="-65" dirty="0">
                <a:latin typeface="Roboto"/>
                <a:cs typeface="Roboto"/>
              </a:rPr>
              <a:t>m</a:t>
            </a:r>
            <a:r>
              <a:rPr lang="en-US" sz="1800" spc="-50" dirty="0">
                <a:latin typeface="Roboto"/>
                <a:cs typeface="Roboto"/>
              </a:rPr>
              <a:t>a</a:t>
            </a:r>
            <a:r>
              <a:rPr lang="en-US" sz="1800" spc="-20" dirty="0">
                <a:latin typeface="Roboto"/>
                <a:cs typeface="Roboto"/>
              </a:rPr>
              <a:t>t</a:t>
            </a:r>
            <a:r>
              <a:rPr lang="en-US" sz="1800" spc="-95" dirty="0">
                <a:latin typeface="Roboto"/>
                <a:cs typeface="Roboto"/>
              </a:rPr>
              <a:t> </a:t>
            </a:r>
            <a:r>
              <a:rPr lang="en-US" sz="1800" spc="-5" dirty="0">
                <a:latin typeface="Roboto"/>
                <a:cs typeface="Roboto"/>
              </a:rPr>
              <a:t>3 : Creative</a:t>
            </a:r>
            <a:endParaRPr lang="en-US" sz="1800" dirty="0">
              <a:latin typeface="Roboto"/>
              <a:cs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228601" y="1295400"/>
            <a:ext cx="10972800" cy="6919843"/>
          </a:xfrm>
          <a:prstGeom prst="rect">
            <a:avLst/>
          </a:prstGeom>
        </p:spPr>
        <p:txBody>
          <a:bodyPr vert="horz" wrap="square" lIns="0" tIns="12700" rIns="0" bIns="0" rtlCol="0">
            <a:spAutoFit/>
          </a:bodyPr>
          <a:lstStyle/>
          <a:p>
            <a:pPr marL="12700">
              <a:lnSpc>
                <a:spcPts val="2240"/>
              </a:lnSpc>
              <a:spcBef>
                <a:spcPts val="100"/>
              </a:spcBef>
            </a:pPr>
            <a:endParaRPr sz="1900">
              <a:latin typeface="Roboto"/>
              <a:cs typeface="Roboto"/>
            </a:endParaRPr>
          </a:p>
          <a:p>
            <a:pPr>
              <a:lnSpc>
                <a:spcPct val="100000"/>
              </a:lnSpc>
              <a:spcBef>
                <a:spcPts val="15"/>
              </a:spcBef>
            </a:pPr>
            <a:endParaRPr sz="1700">
              <a:latin typeface="Roboto"/>
              <a:cs typeface="Roboto"/>
            </a:endParaRPr>
          </a:p>
          <a:p>
            <a:pPr marL="12700">
              <a:lnSpc>
                <a:spcPct val="100000"/>
              </a:lnSpc>
              <a:spcBef>
                <a:spcPts val="5"/>
              </a:spcBef>
            </a:pPr>
            <a:r>
              <a:rPr sz="1900" b="1" spc="-55">
                <a:latin typeface="Roboto"/>
                <a:cs typeface="Roboto"/>
              </a:rPr>
              <a:t>F</a:t>
            </a:r>
            <a:r>
              <a:rPr sz="1900" b="1" spc="15">
                <a:latin typeface="Roboto"/>
                <a:cs typeface="Roboto"/>
              </a:rPr>
              <a:t>o</a:t>
            </a:r>
            <a:r>
              <a:rPr sz="1900" b="1" spc="-70">
                <a:latin typeface="Roboto"/>
                <a:cs typeface="Roboto"/>
              </a:rPr>
              <a:t>r</a:t>
            </a:r>
            <a:r>
              <a:rPr sz="1900" b="1" spc="-65">
                <a:latin typeface="Roboto"/>
                <a:cs typeface="Roboto"/>
              </a:rPr>
              <a:t>m</a:t>
            </a:r>
            <a:r>
              <a:rPr sz="1900" b="1" spc="-50">
                <a:latin typeface="Roboto"/>
                <a:cs typeface="Roboto"/>
              </a:rPr>
              <a:t>a</a:t>
            </a:r>
            <a:r>
              <a:rPr sz="1900" b="1" spc="-20">
                <a:latin typeface="Roboto"/>
                <a:cs typeface="Roboto"/>
              </a:rPr>
              <a:t>t</a:t>
            </a:r>
            <a:r>
              <a:rPr sz="1900" b="1" spc="-95">
                <a:latin typeface="Roboto"/>
                <a:cs typeface="Roboto"/>
              </a:rPr>
              <a:t> </a:t>
            </a:r>
            <a:r>
              <a:rPr sz="1900" b="1" spc="-5">
                <a:latin typeface="Roboto"/>
                <a:cs typeface="Roboto"/>
              </a:rPr>
              <a:t>1</a:t>
            </a:r>
            <a:r>
              <a:rPr lang="en-US" sz="1900" b="1" spc="-5" dirty="0">
                <a:latin typeface="Roboto"/>
                <a:cs typeface="Roboto"/>
              </a:rPr>
              <a:t>:Blog Article</a:t>
            </a:r>
            <a:endParaRPr sz="1900" b="1">
              <a:latin typeface="Roboto"/>
              <a:cs typeface="Roboto"/>
            </a:endParaRPr>
          </a:p>
          <a:p>
            <a:pPr>
              <a:lnSpc>
                <a:spcPct val="100000"/>
              </a:lnSpc>
              <a:spcBef>
                <a:spcPts val="15"/>
              </a:spcBef>
            </a:pPr>
            <a:endParaRPr sz="1750" b="1">
              <a:latin typeface="Roboto"/>
              <a:cs typeface="Roboto"/>
            </a:endParaRPr>
          </a:p>
          <a:p>
            <a:pPr marL="12700">
              <a:lnSpc>
                <a:spcPct val="100000"/>
              </a:lnSpc>
              <a:spcBef>
                <a:spcPts val="5"/>
              </a:spcBef>
            </a:pPr>
            <a:r>
              <a:rPr lang="en-US" sz="1900" b="1" dirty="0">
                <a:latin typeface="Roboto"/>
                <a:cs typeface="Roboto"/>
              </a:rPr>
              <a:t>AIM: </a:t>
            </a:r>
            <a:r>
              <a:rPr lang="en-US" sz="1900" dirty="0">
                <a:latin typeface="Roboto"/>
                <a:cs typeface="Roboto"/>
              </a:rPr>
              <a:t>TO launch a free medical </a:t>
            </a:r>
            <a:r>
              <a:rPr lang="en-US" sz="1900" dirty="0" err="1">
                <a:latin typeface="Roboto"/>
                <a:cs typeface="Roboto"/>
              </a:rPr>
              <a:t>programme</a:t>
            </a:r>
            <a:r>
              <a:rPr lang="en-US" sz="1900" dirty="0">
                <a:latin typeface="Roboto"/>
                <a:cs typeface="Roboto"/>
              </a:rPr>
              <a:t> for poor people</a:t>
            </a:r>
          </a:p>
          <a:p>
            <a:pPr marL="12700">
              <a:lnSpc>
                <a:spcPct val="100000"/>
              </a:lnSpc>
              <a:spcBef>
                <a:spcPts val="5"/>
              </a:spcBef>
            </a:pPr>
            <a:endParaRPr sz="1900" b="1">
              <a:latin typeface="Roboto"/>
              <a:cs typeface="Roboto"/>
            </a:endParaRPr>
          </a:p>
          <a:p>
            <a:pPr>
              <a:lnSpc>
                <a:spcPct val="100000"/>
              </a:lnSpc>
              <a:spcBef>
                <a:spcPts val="15"/>
              </a:spcBef>
            </a:pPr>
            <a:r>
              <a:rPr lang="en-US" sz="1750" b="1" dirty="0">
                <a:latin typeface="Roboto"/>
                <a:cs typeface="Roboto"/>
              </a:rPr>
              <a:t>DATE:29</a:t>
            </a:r>
            <a:r>
              <a:rPr lang="en-US" sz="1750" b="1" baseline="30000" dirty="0">
                <a:latin typeface="Roboto"/>
                <a:cs typeface="Roboto"/>
              </a:rPr>
              <a:t>th</a:t>
            </a:r>
            <a:r>
              <a:rPr lang="en-US" sz="1750" b="1" dirty="0">
                <a:latin typeface="Roboto"/>
                <a:cs typeface="Roboto"/>
              </a:rPr>
              <a:t> </a:t>
            </a:r>
            <a:r>
              <a:rPr lang="en-US" sz="1750" b="1" dirty="0" err="1">
                <a:latin typeface="Roboto"/>
                <a:cs typeface="Roboto"/>
              </a:rPr>
              <a:t>july</a:t>
            </a:r>
            <a:r>
              <a:rPr lang="en-US" sz="1750" b="1" dirty="0">
                <a:latin typeface="Roboto"/>
                <a:cs typeface="Roboto"/>
              </a:rPr>
              <a:t>  2023</a:t>
            </a:r>
          </a:p>
          <a:p>
            <a:pPr>
              <a:lnSpc>
                <a:spcPct val="100000"/>
              </a:lnSpc>
              <a:spcBef>
                <a:spcPts val="15"/>
              </a:spcBef>
            </a:pPr>
            <a:endParaRPr lang="en-US" sz="1750" b="1" dirty="0">
              <a:latin typeface="Roboto"/>
              <a:cs typeface="Roboto"/>
            </a:endParaRPr>
          </a:p>
          <a:p>
            <a:pPr>
              <a:lnSpc>
                <a:spcPct val="100000"/>
              </a:lnSpc>
              <a:spcBef>
                <a:spcPts val="15"/>
              </a:spcBef>
            </a:pPr>
            <a:r>
              <a:rPr lang="en-US" sz="1900" b="1" dirty="0" err="1">
                <a:latin typeface="Roboto"/>
                <a:cs typeface="Roboto"/>
              </a:rPr>
              <a:t>Idea</a:t>
            </a:r>
            <a:r>
              <a:rPr lang="en-US" sz="1900" dirty="0" err="1">
                <a:latin typeface="Roboto"/>
                <a:cs typeface="Roboto"/>
              </a:rPr>
              <a:t>:to</a:t>
            </a:r>
            <a:r>
              <a:rPr lang="en-US" sz="1900" dirty="0">
                <a:latin typeface="Roboto"/>
                <a:cs typeface="Roboto"/>
              </a:rPr>
              <a:t> ensure that every individual, regardless of their financial situation, can access medical care and preventive healthcare services.</a:t>
            </a:r>
          </a:p>
          <a:p>
            <a:pPr>
              <a:lnSpc>
                <a:spcPct val="100000"/>
              </a:lnSpc>
              <a:spcBef>
                <a:spcPts val="15"/>
              </a:spcBef>
            </a:pPr>
            <a:r>
              <a:rPr lang="en-US" sz="1900" b="1" dirty="0">
                <a:latin typeface="Roboto"/>
                <a:cs typeface="Roboto"/>
              </a:rPr>
              <a:t>Title: Ensuring Access to Medical Care and Preventive Health Services for All: A Step-by-Step Guide</a:t>
            </a:r>
          </a:p>
          <a:p>
            <a:pPr>
              <a:lnSpc>
                <a:spcPct val="100000"/>
              </a:lnSpc>
              <a:spcBef>
                <a:spcPts val="15"/>
              </a:spcBef>
            </a:pPr>
            <a:r>
              <a:rPr lang="en-US" sz="1900" dirty="0" err="1">
                <a:latin typeface="Roboto"/>
                <a:cs typeface="Roboto"/>
              </a:rPr>
              <a:t>I</a:t>
            </a:r>
            <a:r>
              <a:rPr lang="en-US" sz="1900" b="1" dirty="0" err="1">
                <a:latin typeface="Roboto"/>
                <a:cs typeface="Roboto"/>
              </a:rPr>
              <a:t>ntroduction</a:t>
            </a:r>
            <a:r>
              <a:rPr lang="en-US" sz="1900" dirty="0" err="1">
                <a:latin typeface="Roboto"/>
                <a:cs typeface="Roboto"/>
              </a:rPr>
              <a:t>:Access</a:t>
            </a:r>
            <a:r>
              <a:rPr lang="en-US" sz="1900" dirty="0">
                <a:latin typeface="Roboto"/>
                <a:cs typeface="Roboto"/>
              </a:rPr>
              <a:t> to medical care and preventive health services is a fundamental human right that should be available to every individual, regardless of their financial situation. Unfortunately, financial constraints often create barriers to essential healthcare, leading to unequal health</a:t>
            </a:r>
          </a:p>
          <a:p>
            <a:pPr>
              <a:lnSpc>
                <a:spcPct val="100000"/>
              </a:lnSpc>
              <a:spcBef>
                <a:spcPts val="15"/>
              </a:spcBef>
            </a:pPr>
            <a:r>
              <a:rPr lang="en-US" sz="1900" b="1" dirty="0">
                <a:latin typeface="Roboto"/>
                <a:cs typeface="Roboto"/>
              </a:rPr>
              <a:t>Step</a:t>
            </a:r>
            <a:r>
              <a:rPr lang="en-US" sz="1900" dirty="0">
                <a:latin typeface="Roboto"/>
                <a:cs typeface="Roboto"/>
              </a:rPr>
              <a:t> 1: Identify Existing </a:t>
            </a:r>
            <a:r>
              <a:rPr lang="en-US" sz="1900" dirty="0" err="1">
                <a:latin typeface="Roboto"/>
                <a:cs typeface="Roboto"/>
              </a:rPr>
              <a:t>BarriersThe</a:t>
            </a:r>
            <a:r>
              <a:rPr lang="en-US" sz="1900" dirty="0">
                <a:latin typeface="Roboto"/>
                <a:cs typeface="Roboto"/>
              </a:rPr>
              <a:t> first step in addressing the issue of healthcare access is to identify the existing barriers. Conduct thorough research, surveys, and engage with healthcare providers and communities to understand the challenges faced by individuals with limited financial means</a:t>
            </a:r>
          </a:p>
          <a:p>
            <a:pPr>
              <a:lnSpc>
                <a:spcPct val="100000"/>
              </a:lnSpc>
              <a:spcBef>
                <a:spcPts val="15"/>
              </a:spcBef>
            </a:pPr>
            <a:endParaRPr lang="en-US" sz="1900" dirty="0">
              <a:latin typeface="Roboto"/>
              <a:cs typeface="Roboto"/>
            </a:endParaRPr>
          </a:p>
          <a:p>
            <a:pPr>
              <a:lnSpc>
                <a:spcPct val="100000"/>
              </a:lnSpc>
              <a:spcBef>
                <a:spcPts val="15"/>
              </a:spcBef>
            </a:pPr>
            <a:endParaRPr lang="en-US" sz="1900" dirty="0">
              <a:latin typeface="Roboto"/>
              <a:cs typeface="Roboto"/>
            </a:endParaRPr>
          </a:p>
          <a:p>
            <a:pPr>
              <a:lnSpc>
                <a:spcPct val="100000"/>
              </a:lnSpc>
              <a:spcBef>
                <a:spcPts val="15"/>
              </a:spcBef>
            </a:pPr>
            <a:endParaRPr lang="en-US" sz="1900" dirty="0">
              <a:latin typeface="Roboto"/>
              <a:cs typeface="Roboto"/>
            </a:endParaRPr>
          </a:p>
          <a:p>
            <a:pPr>
              <a:lnSpc>
                <a:spcPct val="100000"/>
              </a:lnSpc>
              <a:spcBef>
                <a:spcPts val="15"/>
              </a:spcBef>
            </a:pPr>
            <a:endParaRPr lang="en-US" sz="1900" dirty="0">
              <a:latin typeface="Roboto"/>
              <a:cs typeface="Roboto"/>
            </a:endParaRPr>
          </a:p>
          <a:p>
            <a:pPr>
              <a:lnSpc>
                <a:spcPct val="100000"/>
              </a:lnSpc>
              <a:spcBef>
                <a:spcPts val="15"/>
              </a:spcBef>
            </a:pPr>
            <a:endParaRPr lang="en-US" sz="1900" dirty="0">
              <a:latin typeface="Roboto"/>
              <a:cs typeface="Roboto"/>
            </a:endParaRPr>
          </a:p>
        </p:txBody>
      </p:sp>
    </p:spTree>
    <p:extLst>
      <p:ext uri="{BB962C8B-B14F-4D97-AF65-F5344CB8AC3E}">
        <p14:creationId xmlns:p14="http://schemas.microsoft.com/office/powerpoint/2010/main" val="175174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0859"/>
            <a:ext cx="10820400" cy="6140142"/>
          </a:xfrm>
        </p:spPr>
        <p:txBody>
          <a:bodyPr/>
          <a:lstStyle/>
          <a:p>
            <a:r>
              <a:rPr lang="en-US" dirty="0"/>
              <a:t>Step 2</a:t>
            </a:r>
            <a:r>
              <a:rPr lang="en-US" b="0" dirty="0"/>
              <a:t>: Develop Financial Assistance </a:t>
            </a:r>
            <a:r>
              <a:rPr lang="en-US" b="0" dirty="0" err="1"/>
              <a:t>ProgramsCreate</a:t>
            </a:r>
            <a:r>
              <a:rPr lang="en-US" b="0" dirty="0"/>
              <a:t> or expand financial assistance programs to support individuals who cannot afford medical care. These programs can be funded by government initiatives, private organizations, or a combination of both. Ensure that the application process is simple and accessible to those in need</a:t>
            </a:r>
            <a:br>
              <a:rPr lang="en-US" dirty="0"/>
            </a:br>
            <a:r>
              <a:rPr lang="en-US" dirty="0"/>
              <a:t>.Step 3</a:t>
            </a:r>
            <a:r>
              <a:rPr lang="en-US" b="0" dirty="0"/>
              <a:t>: Establish Community Health </a:t>
            </a:r>
            <a:r>
              <a:rPr lang="en-US" b="0" dirty="0" err="1"/>
              <a:t>CentersCommunity</a:t>
            </a:r>
            <a:r>
              <a:rPr lang="en-US" b="0" dirty="0"/>
              <a:t> health centers play a vital role in providing healthcare services to underserved populations. Establish and fund these centers in areas with limited access to medical facilities. These centers should offer a range of preventive health services, including vaccinations, screenings, and health education programs</a:t>
            </a:r>
            <a:br>
              <a:rPr lang="en-US" dirty="0"/>
            </a:br>
            <a:r>
              <a:rPr lang="en-US" dirty="0"/>
              <a:t>.Step 4: </a:t>
            </a:r>
            <a:r>
              <a:rPr lang="en-US" b="0" dirty="0"/>
              <a:t>Strengthen Telemedicine </a:t>
            </a:r>
            <a:r>
              <a:rPr lang="en-US" b="0" dirty="0" err="1"/>
              <a:t>ServicesTelemedicine</a:t>
            </a:r>
            <a:r>
              <a:rPr lang="en-US" b="0" dirty="0"/>
              <a:t> has the potential to bridge the gap between healthcare providers and patients in remote or financially disadvantaged areas. Invest in telemedicine infrastructure and promote its use, especially for preventive health consultations and follow-ups</a:t>
            </a:r>
            <a:r>
              <a:rPr lang="en-US" dirty="0"/>
              <a:t>.</a:t>
            </a:r>
            <a:br>
              <a:rPr lang="en-US" dirty="0"/>
            </a:br>
            <a:r>
              <a:rPr lang="en-US" dirty="0"/>
              <a:t>Step 5</a:t>
            </a:r>
            <a:r>
              <a:rPr lang="en-US" b="0" dirty="0"/>
              <a:t>: Public Awareness </a:t>
            </a:r>
            <a:r>
              <a:rPr lang="en-US" b="0" dirty="0" err="1"/>
              <a:t>CampaignsConduct</a:t>
            </a:r>
            <a:r>
              <a:rPr lang="en-US" b="0" dirty="0"/>
              <a:t> public awareness campaigns to educate communities about the importance of preventive health measures. Emphasize the benefits of early detection, regular check-ups, and healthy lifestyle choices. Use various media channels to reach a broader audience</a:t>
            </a:r>
            <a:r>
              <a:rPr lang="en-US" dirty="0"/>
              <a:t>.</a:t>
            </a:r>
            <a:br>
              <a:rPr lang="en-US" dirty="0"/>
            </a:br>
            <a:r>
              <a:rPr lang="en-US" dirty="0"/>
              <a:t>Step 6: </a:t>
            </a:r>
            <a:r>
              <a:rPr lang="en-US" b="0" dirty="0"/>
              <a:t>Collaborate with Nonprofit </a:t>
            </a:r>
            <a:r>
              <a:rPr lang="en-US" b="0" dirty="0" err="1"/>
              <a:t>OrganizationsForge</a:t>
            </a:r>
            <a:r>
              <a:rPr lang="en-US" b="0" dirty="0"/>
              <a:t> partnerships with nonprofit organizations that focus on healthcare access. Pool resources and expertise to reach a larger number of individuals in need. These organizations can also help in identifying target populations and delivering services effectively.</a:t>
            </a:r>
            <a:br>
              <a:rPr lang="en-US" b="0" dirty="0"/>
            </a:br>
            <a:endParaRPr lang="en-US" b="0" dirty="0"/>
          </a:p>
        </p:txBody>
      </p:sp>
      <p:sp>
        <p:nvSpPr>
          <p:cNvPr id="3" name="Text Placeholder 2"/>
          <p:cNvSpPr>
            <a:spLocks noGrp="1"/>
          </p:cNvSpPr>
          <p:nvPr>
            <p:ph type="body" idx="1"/>
          </p:nvPr>
        </p:nvSpPr>
        <p:spPr>
          <a:xfrm>
            <a:off x="1130300" y="1854200"/>
            <a:ext cx="9931400" cy="553998"/>
          </a:xfrm>
        </p:spPr>
        <p:txBody>
          <a:bodyPr/>
          <a:lstStyle/>
          <a:p>
            <a:endParaRPr lang="en-US"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292388"/>
          </a:xfrm>
        </p:spPr>
        <p:txBody>
          <a:bodyPr/>
          <a:lstStyle/>
          <a:p>
            <a:r>
              <a:rPr lang="en-US" dirty="0"/>
              <a:t>.</a:t>
            </a:r>
          </a:p>
        </p:txBody>
      </p:sp>
      <p:sp>
        <p:nvSpPr>
          <p:cNvPr id="3" name="Text Placeholder 2"/>
          <p:cNvSpPr>
            <a:spLocks noGrp="1"/>
          </p:cNvSpPr>
          <p:nvPr>
            <p:ph type="body" idx="1"/>
          </p:nvPr>
        </p:nvSpPr>
        <p:spPr>
          <a:xfrm>
            <a:off x="457200" y="1295400"/>
            <a:ext cx="11277600" cy="3877985"/>
          </a:xfrm>
        </p:spPr>
        <p:txBody>
          <a:bodyPr/>
          <a:lstStyle/>
          <a:p>
            <a:r>
              <a:rPr lang="en-US" b="1" dirty="0"/>
              <a:t>Step </a:t>
            </a:r>
            <a:r>
              <a:rPr lang="en-US" dirty="0"/>
              <a:t>7: Advocate for Policy </a:t>
            </a:r>
            <a:r>
              <a:rPr lang="en-US" dirty="0" err="1"/>
              <a:t>ChangesAdvocate</a:t>
            </a:r>
            <a:r>
              <a:rPr lang="en-US" dirty="0"/>
              <a:t> for policy changes at local, regional, and national levels to prioritize healthcare access for all citizens. Lobby for increased funding for healthcare programs, expansion of Medicaid, and other policies that promote universal healthcare coverage.</a:t>
            </a:r>
          </a:p>
          <a:p>
            <a:endParaRPr lang="en-US" dirty="0"/>
          </a:p>
          <a:p>
            <a:r>
              <a:rPr lang="en-US" b="1" dirty="0"/>
              <a:t>Step 8</a:t>
            </a:r>
            <a:r>
              <a:rPr lang="en-US" dirty="0"/>
              <a:t>: Address Language and Cultural </a:t>
            </a:r>
            <a:r>
              <a:rPr lang="en-US" dirty="0" err="1"/>
              <a:t>BarriersRecognize</a:t>
            </a:r>
            <a:r>
              <a:rPr lang="en-US" dirty="0"/>
              <a:t> that language and cultural barriers can hinder access to healthcare services. Hire multilingual staff and provide cultural competency training to healthcare professionals to ensure that patients feel comfortable and understood.</a:t>
            </a:r>
          </a:p>
          <a:p>
            <a:r>
              <a:rPr lang="en-US" b="1" dirty="0"/>
              <a:t>Step 9</a:t>
            </a:r>
            <a:r>
              <a:rPr lang="en-US" dirty="0"/>
              <a:t>: Foster Preventive Health Initiatives in </a:t>
            </a:r>
            <a:r>
              <a:rPr lang="en-US" dirty="0" err="1"/>
              <a:t>SchoolsPromote</a:t>
            </a:r>
            <a:r>
              <a:rPr lang="en-US" dirty="0"/>
              <a:t> preventive health education in schools to instill healthy habits from an early age. Collaborate with educational institutions to include health and wellness programs in their curriculum</a:t>
            </a:r>
          </a:p>
          <a:p>
            <a:r>
              <a:rPr lang="en-US" dirty="0"/>
              <a:t>.</a:t>
            </a:r>
            <a:r>
              <a:rPr lang="en-US" b="1" dirty="0"/>
              <a:t>Step 10</a:t>
            </a:r>
            <a:r>
              <a:rPr lang="en-US" dirty="0"/>
              <a:t>: Monitor Progress and Evaluate </a:t>
            </a:r>
            <a:r>
              <a:rPr lang="en-US" dirty="0" err="1"/>
              <a:t>ImpactRegularly</a:t>
            </a:r>
            <a:r>
              <a:rPr lang="en-US" dirty="0"/>
              <a:t> monitor the implementation of these initiatives and assess their impact on healthcare access and preventive health outcomes. Gather feedback from communities and make necessary adjustments to improve effectiveness.</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2601" y="457200"/>
            <a:ext cx="10820400" cy="660400"/>
          </a:xfrm>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609600" y="1447800"/>
            <a:ext cx="6324600" cy="3749744"/>
          </a:xfrm>
          <a:prstGeom prst="rect">
            <a:avLst/>
          </a:prstGeom>
        </p:spPr>
        <p:txBody>
          <a:bodyPr vert="horz" wrap="square" lIns="0" tIns="12700" rIns="0" bIns="0" rtlCol="0">
            <a:spAutoFit/>
          </a:bodyPr>
          <a:lstStyle/>
          <a:p>
            <a:pPr marL="12700">
              <a:lnSpc>
                <a:spcPts val="2240"/>
              </a:lnSpc>
              <a:spcBef>
                <a:spcPts val="100"/>
              </a:spcBef>
            </a:pPr>
            <a:r>
              <a:rPr sz="1900" spc="-30" dirty="0">
                <a:latin typeface="Roboto"/>
                <a:cs typeface="Roboto"/>
              </a:rPr>
              <a:t>.</a:t>
            </a:r>
            <a:endParaRPr sz="1900" dirty="0">
              <a:latin typeface="Roboto"/>
              <a:cs typeface="Roboto"/>
            </a:endParaRPr>
          </a:p>
          <a:p>
            <a:pPr>
              <a:lnSpc>
                <a:spcPct val="100000"/>
              </a:lnSpc>
              <a:spcBef>
                <a:spcPts val="15"/>
              </a:spcBef>
            </a:pPr>
            <a:endParaRPr sz="1700" dirty="0">
              <a:latin typeface="Roboto"/>
              <a:cs typeface="Roboto"/>
            </a:endParaRPr>
          </a:p>
          <a:p>
            <a:pPr marL="12700">
              <a:lnSpc>
                <a:spcPct val="100000"/>
              </a:lnSpc>
              <a:spcBef>
                <a:spcPts val="5"/>
              </a:spcBef>
            </a:pPr>
            <a:r>
              <a:rPr sz="1900" b="1" spc="-55" dirty="0">
                <a:latin typeface="Roboto"/>
                <a:cs typeface="Roboto"/>
              </a:rPr>
              <a:t>F</a:t>
            </a:r>
            <a:r>
              <a:rPr sz="1900" b="1" spc="15" dirty="0">
                <a:latin typeface="Roboto"/>
                <a:cs typeface="Roboto"/>
              </a:rPr>
              <a:t>o</a:t>
            </a:r>
            <a:r>
              <a:rPr sz="1900" b="1" spc="-70" dirty="0">
                <a:latin typeface="Roboto"/>
                <a:cs typeface="Roboto"/>
              </a:rPr>
              <a:t>r</a:t>
            </a:r>
            <a:r>
              <a:rPr sz="1900" b="1" spc="-65" dirty="0">
                <a:latin typeface="Roboto"/>
                <a:cs typeface="Roboto"/>
              </a:rPr>
              <a:t>m</a:t>
            </a:r>
            <a:r>
              <a:rPr sz="1900" b="1" spc="-50" dirty="0">
                <a:latin typeface="Roboto"/>
                <a:cs typeface="Roboto"/>
              </a:rPr>
              <a:t>a</a:t>
            </a:r>
            <a:r>
              <a:rPr sz="1900" b="1" spc="-20" dirty="0">
                <a:latin typeface="Roboto"/>
                <a:cs typeface="Roboto"/>
              </a:rPr>
              <a:t>t</a:t>
            </a:r>
            <a:r>
              <a:rPr sz="1900" b="1" spc="-95" dirty="0">
                <a:latin typeface="Roboto"/>
                <a:cs typeface="Roboto"/>
              </a:rPr>
              <a:t> </a:t>
            </a:r>
            <a:r>
              <a:rPr lang="en-US" sz="1900" b="1" spc="-5" dirty="0">
                <a:latin typeface="Roboto"/>
                <a:cs typeface="Roboto"/>
              </a:rPr>
              <a:t>2:VIDEO</a:t>
            </a:r>
          </a:p>
          <a:p>
            <a:pPr marL="12700">
              <a:lnSpc>
                <a:spcPct val="100000"/>
              </a:lnSpc>
              <a:spcBef>
                <a:spcPts val="5"/>
              </a:spcBef>
            </a:pPr>
            <a:endParaRPr lang="en-US" sz="1900" spc="-5" dirty="0">
              <a:latin typeface="Roboto"/>
              <a:cs typeface="Roboto"/>
            </a:endParaRPr>
          </a:p>
          <a:p>
            <a:pPr marL="12700">
              <a:lnSpc>
                <a:spcPct val="100000"/>
              </a:lnSpc>
              <a:spcBef>
                <a:spcPts val="5"/>
              </a:spcBef>
            </a:pPr>
            <a:r>
              <a:rPr lang="en-US" sz="1900" b="1" spc="-5" dirty="0">
                <a:latin typeface="Roboto"/>
                <a:cs typeface="Roboto"/>
              </a:rPr>
              <a:t>Aim</a:t>
            </a:r>
            <a:r>
              <a:rPr lang="en-US" sz="1900" spc="-5" dirty="0">
                <a:latin typeface="Roboto"/>
                <a:cs typeface="Roboto"/>
              </a:rPr>
              <a:t>: To create a compelling narrative that motivates viewers to take action</a:t>
            </a:r>
          </a:p>
          <a:p>
            <a:pPr marL="12700">
              <a:lnSpc>
                <a:spcPct val="100000"/>
              </a:lnSpc>
              <a:spcBef>
                <a:spcPts val="5"/>
              </a:spcBef>
            </a:pPr>
            <a:endParaRPr lang="en-US" sz="1900" b="1" spc="-5" dirty="0">
              <a:latin typeface="Roboto"/>
              <a:cs typeface="Roboto"/>
            </a:endParaRPr>
          </a:p>
          <a:p>
            <a:pPr marL="12700">
              <a:lnSpc>
                <a:spcPct val="100000"/>
              </a:lnSpc>
              <a:spcBef>
                <a:spcPts val="5"/>
              </a:spcBef>
            </a:pPr>
            <a:r>
              <a:rPr lang="en-US" sz="1900" b="1" spc="-5" dirty="0">
                <a:latin typeface="Roboto"/>
                <a:cs typeface="Roboto"/>
              </a:rPr>
              <a:t>DATE:1</a:t>
            </a:r>
            <a:r>
              <a:rPr lang="en-US" sz="1900" b="1" spc="-5" baseline="30000" dirty="0">
                <a:latin typeface="Roboto"/>
                <a:cs typeface="Roboto"/>
              </a:rPr>
              <a:t>St</a:t>
            </a:r>
            <a:r>
              <a:rPr lang="en-US" sz="1900" b="1" spc="-5" dirty="0">
                <a:latin typeface="Roboto"/>
                <a:cs typeface="Roboto"/>
              </a:rPr>
              <a:t> </a:t>
            </a:r>
            <a:r>
              <a:rPr lang="en-US" sz="1900" spc="-5" dirty="0">
                <a:latin typeface="Roboto"/>
                <a:cs typeface="Roboto"/>
              </a:rPr>
              <a:t>AUGUST</a:t>
            </a:r>
          </a:p>
          <a:p>
            <a:pPr marL="12700">
              <a:lnSpc>
                <a:spcPct val="100000"/>
              </a:lnSpc>
              <a:spcBef>
                <a:spcPts val="5"/>
              </a:spcBef>
            </a:pPr>
            <a:endParaRPr lang="en-US" sz="1900" b="1" spc="-5" dirty="0">
              <a:latin typeface="Roboto"/>
              <a:cs typeface="Roboto"/>
            </a:endParaRPr>
          </a:p>
          <a:p>
            <a:pPr marL="12700">
              <a:lnSpc>
                <a:spcPct val="100000"/>
              </a:lnSpc>
              <a:spcBef>
                <a:spcPts val="5"/>
              </a:spcBef>
            </a:pPr>
            <a:r>
              <a:rPr lang="en-US" sz="1900" b="1" spc="-5" dirty="0">
                <a:latin typeface="Roboto"/>
                <a:cs typeface="Roboto"/>
              </a:rPr>
              <a:t>Idea: </a:t>
            </a:r>
            <a:r>
              <a:rPr lang="en-US" sz="1900" spc="-5" dirty="0">
                <a:latin typeface="Roboto"/>
                <a:cs typeface="Roboto"/>
              </a:rPr>
              <a:t>donations, volunteer work, or spreading awareness, in order to support the free medical program for poor people and improve their access to healthcare.</a:t>
            </a:r>
            <a:endParaRPr sz="1900" dirty="0">
              <a:latin typeface="Roboto"/>
              <a:cs typeface="Roboto"/>
            </a:endParaRPr>
          </a:p>
          <a:p>
            <a:pPr>
              <a:lnSpc>
                <a:spcPct val="100000"/>
              </a:lnSpc>
              <a:spcBef>
                <a:spcPts val="15"/>
              </a:spcBef>
            </a:pPr>
            <a:endParaRPr sz="1750" dirty="0">
              <a:latin typeface="Roboto"/>
              <a:cs typeface="Roboto"/>
            </a:endParaRPr>
          </a:p>
        </p:txBody>
      </p:sp>
      <p:pic>
        <p:nvPicPr>
          <p:cNvPr id="4" name="WhatsApp Video 2023-08-02 at 05.42.15">
            <a:hlinkClick r:id="" action="ppaction://media"/>
            <a:extLst>
              <a:ext uri="{FF2B5EF4-FFF2-40B4-BE49-F238E27FC236}">
                <a16:creationId xmlns:a16="http://schemas.microsoft.com/office/drawing/2014/main" id="{A1D9278A-FD0A-DF0F-0D3A-71CB783D9E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43800" y="1676400"/>
            <a:ext cx="3200400" cy="449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457200"/>
            <a:ext cx="9639300" cy="914400"/>
          </a:xfrm>
          <a:prstGeom prst="rect">
            <a:avLst/>
          </a:prstGeom>
        </p:spPr>
        <p:txBody>
          <a:bodyPr vert="horz" wrap="square" lIns="0" tIns="12700" rIns="0" bIns="0" rtlCol="0">
            <a:spAutoFit/>
          </a:bodyPr>
          <a:lstStyle/>
          <a:p>
            <a:pPr marL="3860800" marR="5080" indent="-3848100">
              <a:lnSpc>
                <a:spcPct val="116700"/>
              </a:lnSpc>
              <a:spcBef>
                <a:spcPts val="100"/>
              </a:spcBef>
            </a:pPr>
            <a:r>
              <a:rPr sz="2500" spc="10" dirty="0"/>
              <a:t>Part </a:t>
            </a:r>
            <a:r>
              <a:rPr sz="2500" spc="-20" dirty="0"/>
              <a:t>1: </a:t>
            </a:r>
            <a:r>
              <a:rPr sz="2500" spc="-10" dirty="0"/>
              <a:t>Brand </a:t>
            </a:r>
            <a:r>
              <a:rPr sz="2500" spc="-35" dirty="0"/>
              <a:t>study, </a:t>
            </a:r>
            <a:r>
              <a:rPr sz="2500" dirty="0"/>
              <a:t>Competitor </a:t>
            </a:r>
            <a:r>
              <a:rPr sz="2500" spc="-10" dirty="0"/>
              <a:t>Analysis </a:t>
            </a:r>
            <a:r>
              <a:rPr sz="2500" spc="-5" dirty="0"/>
              <a:t>&amp; Buyer’s/Audience’s </a:t>
            </a:r>
            <a:r>
              <a:rPr sz="2500" spc="-610" dirty="0"/>
              <a:t> </a:t>
            </a:r>
            <a:r>
              <a:rPr sz="2500" spc="10" dirty="0"/>
              <a:t>Persona</a:t>
            </a:r>
            <a:endParaRPr sz="2500"/>
          </a:p>
        </p:txBody>
      </p:sp>
      <p:sp>
        <p:nvSpPr>
          <p:cNvPr id="3" name="object 3"/>
          <p:cNvSpPr txBox="1"/>
          <p:nvPr/>
        </p:nvSpPr>
        <p:spPr>
          <a:xfrm>
            <a:off x="1130300" y="2413000"/>
            <a:ext cx="9343390" cy="2072362"/>
          </a:xfrm>
          <a:prstGeom prst="rect">
            <a:avLst/>
          </a:prstGeom>
        </p:spPr>
        <p:txBody>
          <a:bodyPr vert="horz" wrap="square" lIns="0" tIns="30480" rIns="0" bIns="0" rtlCol="0">
            <a:spAutoFit/>
          </a:bodyPr>
          <a:lstStyle/>
          <a:p>
            <a:pPr marL="622300" marR="5080" indent="-419100">
              <a:lnSpc>
                <a:spcPts val="2200"/>
              </a:lnSpc>
              <a:spcBef>
                <a:spcPts val="240"/>
              </a:spcBef>
              <a:buFont typeface="Lucida Sans Unicode"/>
              <a:buChar char="●"/>
              <a:tabLst>
                <a:tab pos="621665" algn="l"/>
                <a:tab pos="622300" algn="l"/>
              </a:tabLst>
            </a:pPr>
            <a:r>
              <a:rPr sz="1900" b="1" spc="-25" dirty="0">
                <a:latin typeface="Roboto"/>
                <a:cs typeface="Roboto"/>
              </a:rPr>
              <a:t>Research</a:t>
            </a:r>
            <a:r>
              <a:rPr sz="1900" b="1" spc="-135" dirty="0">
                <a:latin typeface="Roboto"/>
                <a:cs typeface="Roboto"/>
              </a:rPr>
              <a:t> </a:t>
            </a:r>
            <a:r>
              <a:rPr sz="1900" b="1" spc="-40" dirty="0">
                <a:latin typeface="Roboto"/>
                <a:cs typeface="Roboto"/>
              </a:rPr>
              <a:t>Brand</a:t>
            </a:r>
            <a:r>
              <a:rPr sz="1900" b="1" spc="-35" dirty="0">
                <a:latin typeface="Roboto"/>
                <a:cs typeface="Roboto"/>
              </a:rPr>
              <a:t> </a:t>
            </a:r>
            <a:r>
              <a:rPr sz="1900" b="1" spc="-40" dirty="0">
                <a:latin typeface="Roboto"/>
                <a:cs typeface="Roboto"/>
              </a:rPr>
              <a:t>Identity:</a:t>
            </a:r>
            <a:r>
              <a:rPr sz="1900" b="1" dirty="0">
                <a:latin typeface="Roboto"/>
                <a:cs typeface="Roboto"/>
              </a:rPr>
              <a:t> </a:t>
            </a:r>
            <a:r>
              <a:rPr sz="1900" spc="-70" dirty="0">
                <a:latin typeface="Roboto"/>
                <a:cs typeface="Roboto"/>
              </a:rPr>
              <a:t>Study </a:t>
            </a:r>
            <a:r>
              <a:rPr sz="1900" spc="-40" dirty="0">
                <a:latin typeface="Roboto"/>
                <a:cs typeface="Roboto"/>
              </a:rPr>
              <a:t>the</a:t>
            </a:r>
            <a:r>
              <a:rPr sz="1900" spc="-70" dirty="0">
                <a:latin typeface="Roboto"/>
                <a:cs typeface="Roboto"/>
              </a:rPr>
              <a:t> </a:t>
            </a:r>
            <a:r>
              <a:rPr sz="1900" spc="-60" dirty="0">
                <a:latin typeface="Roboto"/>
                <a:cs typeface="Roboto"/>
              </a:rPr>
              <a:t>brand's</a:t>
            </a:r>
            <a:r>
              <a:rPr sz="1900" spc="-45" dirty="0">
                <a:latin typeface="Roboto"/>
                <a:cs typeface="Roboto"/>
              </a:rPr>
              <a:t> </a:t>
            </a:r>
            <a:r>
              <a:rPr sz="1900" spc="-50" dirty="0">
                <a:latin typeface="Roboto"/>
                <a:cs typeface="Roboto"/>
              </a:rPr>
              <a:t>mission,</a:t>
            </a:r>
            <a:r>
              <a:rPr sz="1900" spc="-40" dirty="0">
                <a:latin typeface="Roboto"/>
                <a:cs typeface="Roboto"/>
              </a:rPr>
              <a:t> values,</a:t>
            </a:r>
            <a:r>
              <a:rPr sz="1900" spc="-45" dirty="0">
                <a:latin typeface="Roboto"/>
                <a:cs typeface="Roboto"/>
              </a:rPr>
              <a:t> </a:t>
            </a:r>
            <a:r>
              <a:rPr sz="1900" spc="-55" dirty="0">
                <a:latin typeface="Roboto"/>
                <a:cs typeface="Roboto"/>
              </a:rPr>
              <a:t>vision,</a:t>
            </a:r>
            <a:r>
              <a:rPr sz="1900" spc="-40" dirty="0">
                <a:latin typeface="Roboto"/>
                <a:cs typeface="Roboto"/>
              </a:rPr>
              <a:t> </a:t>
            </a:r>
            <a:r>
              <a:rPr sz="1900" spc="-45" dirty="0">
                <a:latin typeface="Roboto"/>
                <a:cs typeface="Roboto"/>
              </a:rPr>
              <a:t>and</a:t>
            </a:r>
            <a:r>
              <a:rPr sz="1900" spc="-35" dirty="0">
                <a:latin typeface="Roboto"/>
                <a:cs typeface="Roboto"/>
              </a:rPr>
              <a:t> </a:t>
            </a:r>
            <a:r>
              <a:rPr sz="1900" spc="-50" dirty="0">
                <a:latin typeface="Roboto"/>
                <a:cs typeface="Roboto"/>
              </a:rPr>
              <a:t>unique</a:t>
            </a:r>
            <a:r>
              <a:rPr sz="1900" spc="30" dirty="0">
                <a:latin typeface="Roboto"/>
                <a:cs typeface="Roboto"/>
              </a:rPr>
              <a:t> </a:t>
            </a:r>
            <a:r>
              <a:rPr sz="1900" spc="-50" dirty="0">
                <a:latin typeface="Roboto"/>
                <a:cs typeface="Roboto"/>
              </a:rPr>
              <a:t>selling </a:t>
            </a:r>
            <a:r>
              <a:rPr sz="1900" spc="-455" dirty="0">
                <a:latin typeface="Roboto"/>
                <a:cs typeface="Roboto"/>
              </a:rPr>
              <a:t> </a:t>
            </a:r>
            <a:r>
              <a:rPr sz="1900" spc="-40" dirty="0">
                <a:latin typeface="Roboto"/>
                <a:cs typeface="Roboto"/>
              </a:rPr>
              <a:t>propositions</a:t>
            </a:r>
            <a:r>
              <a:rPr sz="1900" spc="-160" dirty="0">
                <a:latin typeface="Roboto"/>
                <a:cs typeface="Roboto"/>
              </a:rPr>
              <a:t> </a:t>
            </a:r>
            <a:r>
              <a:rPr sz="1900" spc="-35" dirty="0">
                <a:latin typeface="Roboto"/>
                <a:cs typeface="Roboto"/>
              </a:rPr>
              <a:t>(</a:t>
            </a:r>
            <a:r>
              <a:rPr sz="1900" spc="-35">
                <a:latin typeface="Roboto"/>
                <a:cs typeface="Roboto"/>
              </a:rPr>
              <a:t>USPs).</a:t>
            </a:r>
            <a:endParaRPr lang="en-US" sz="1900" spc="-35" dirty="0">
              <a:latin typeface="Roboto"/>
              <a:cs typeface="Roboto"/>
            </a:endParaRPr>
          </a:p>
          <a:p>
            <a:pPr marL="622300" marR="5080" indent="-419100">
              <a:lnSpc>
                <a:spcPts val="2200"/>
              </a:lnSpc>
              <a:spcBef>
                <a:spcPts val="240"/>
              </a:spcBef>
              <a:buFont typeface="Lucida Sans Unicode"/>
              <a:buChar char="●"/>
              <a:tabLst>
                <a:tab pos="621665" algn="l"/>
                <a:tab pos="622300" algn="l"/>
              </a:tabLst>
            </a:pPr>
            <a:r>
              <a:rPr lang="en-US" sz="1900" b="1" spc="-35" dirty="0">
                <a:latin typeface="Roboto"/>
                <a:cs typeface="Roboto"/>
              </a:rPr>
              <a:t>Brand </a:t>
            </a:r>
            <a:r>
              <a:rPr lang="en-US" sz="1900" b="1" spc="-35" dirty="0" err="1">
                <a:latin typeface="Roboto"/>
                <a:cs typeface="Roboto"/>
              </a:rPr>
              <a:t>colours</a:t>
            </a:r>
            <a:r>
              <a:rPr lang="en-US" sz="1900" b="1" spc="-35" dirty="0">
                <a:latin typeface="Roboto"/>
                <a:cs typeface="Roboto"/>
              </a:rPr>
              <a:t> : </a:t>
            </a:r>
          </a:p>
          <a:p>
            <a:pPr marL="622300" marR="5080" indent="-419100">
              <a:lnSpc>
                <a:spcPts val="2200"/>
              </a:lnSpc>
              <a:spcBef>
                <a:spcPts val="240"/>
              </a:spcBef>
              <a:buFont typeface="Lucida Sans Unicode"/>
              <a:buChar char="●"/>
              <a:tabLst>
                <a:tab pos="621665" algn="l"/>
                <a:tab pos="622300" algn="l"/>
              </a:tabLst>
            </a:pPr>
            <a:r>
              <a:rPr lang="en-US" sz="1900" spc="-35" dirty="0" err="1">
                <a:latin typeface="Roboto"/>
                <a:cs typeface="Roboto"/>
              </a:rPr>
              <a:t>Green,RED,WHITE</a:t>
            </a:r>
            <a:endParaRPr lang="en-US" sz="1900" spc="-35" dirty="0">
              <a:latin typeface="Roboto"/>
              <a:cs typeface="Roboto"/>
            </a:endParaRPr>
          </a:p>
          <a:p>
            <a:pPr marL="622300" marR="5080" indent="-419100">
              <a:lnSpc>
                <a:spcPts val="2200"/>
              </a:lnSpc>
              <a:spcBef>
                <a:spcPts val="240"/>
              </a:spcBef>
              <a:buFont typeface="Lucida Sans Unicode"/>
              <a:buChar char="●"/>
              <a:tabLst>
                <a:tab pos="621665" algn="l"/>
                <a:tab pos="622300" algn="l"/>
              </a:tabLst>
            </a:pPr>
            <a:r>
              <a:rPr lang="en-US" sz="1900" b="1" spc="-35" dirty="0">
                <a:latin typeface="Roboto"/>
                <a:cs typeface="Roboto"/>
              </a:rPr>
              <a:t>Logo :</a:t>
            </a:r>
            <a:endParaRPr sz="4800">
              <a:latin typeface="Roboto"/>
              <a:cs typeface="Roboto"/>
            </a:endParaRPr>
          </a:p>
          <a:p>
            <a:pPr>
              <a:lnSpc>
                <a:spcPct val="100000"/>
              </a:lnSpc>
              <a:spcBef>
                <a:spcPts val="15"/>
              </a:spcBef>
            </a:pPr>
            <a:endParaRPr sz="1700">
              <a:latin typeface="Roboto"/>
              <a:cs typeface="Roboto"/>
            </a:endParaRPr>
          </a:p>
          <a:p>
            <a:pPr marL="12700">
              <a:lnSpc>
                <a:spcPct val="100000"/>
              </a:lnSpc>
              <a:spcBef>
                <a:spcPts val="5"/>
              </a:spcBef>
            </a:pPr>
            <a:endParaRPr sz="1900">
              <a:latin typeface="Roboto"/>
              <a:cs typeface="Roboto"/>
            </a:endParaRPr>
          </a:p>
        </p:txBody>
      </p:sp>
      <p:sp>
        <p:nvSpPr>
          <p:cNvPr id="4" name="object 4"/>
          <p:cNvSpPr txBox="1"/>
          <p:nvPr/>
        </p:nvSpPr>
        <p:spPr>
          <a:xfrm>
            <a:off x="1143000" y="4419600"/>
            <a:ext cx="8470900" cy="2098010"/>
          </a:xfrm>
          <a:prstGeom prst="rect">
            <a:avLst/>
          </a:prstGeom>
        </p:spPr>
        <p:txBody>
          <a:bodyPr vert="horz" wrap="square" lIns="0" tIns="12700" rIns="0" bIns="0" rtlCol="0">
            <a:spAutoFit/>
          </a:bodyPr>
          <a:lstStyle/>
          <a:p>
            <a:pPr marL="12700">
              <a:lnSpc>
                <a:spcPct val="100000"/>
              </a:lnSpc>
              <a:spcBef>
                <a:spcPts val="100"/>
              </a:spcBef>
            </a:pPr>
            <a:r>
              <a:rPr lang="en-US" sz="1900" b="1" spc="-110" dirty="0" err="1">
                <a:latin typeface="Roboto"/>
                <a:cs typeface="Roboto"/>
              </a:rPr>
              <a:t>Misson</a:t>
            </a:r>
            <a:r>
              <a:rPr lang="en-US" sz="1900" b="1" spc="-110" dirty="0">
                <a:latin typeface="Roboto"/>
                <a:cs typeface="Roboto"/>
              </a:rPr>
              <a:t>/values</a:t>
            </a:r>
            <a:r>
              <a:rPr lang="en-US" sz="1900" spc="-110" dirty="0">
                <a:latin typeface="Roboto"/>
                <a:cs typeface="Roboto"/>
              </a:rPr>
              <a:t>:</a:t>
            </a:r>
          </a:p>
          <a:p>
            <a:pPr marL="12700">
              <a:lnSpc>
                <a:spcPct val="100000"/>
              </a:lnSpc>
              <a:spcBef>
                <a:spcPts val="100"/>
              </a:spcBef>
            </a:pPr>
            <a:r>
              <a:rPr lang="en-US" sz="1900" spc="-110" dirty="0">
                <a:latin typeface="Roboto"/>
                <a:cs typeface="Roboto"/>
              </a:rPr>
              <a:t>Compassion, Respect for Persons, Commitment to Integrity and Ethical Practice, Commitment to Excellence, and Justice in Healthcare</a:t>
            </a:r>
          </a:p>
          <a:p>
            <a:pPr marL="12700">
              <a:lnSpc>
                <a:spcPct val="100000"/>
              </a:lnSpc>
              <a:spcBef>
                <a:spcPts val="100"/>
              </a:spcBef>
            </a:pPr>
            <a:r>
              <a:rPr sz="1900" b="1" spc="-110">
                <a:latin typeface="Roboto"/>
                <a:cs typeface="Roboto"/>
              </a:rPr>
              <a:t>U</a:t>
            </a:r>
            <a:r>
              <a:rPr sz="1900" b="1" spc="-80">
                <a:latin typeface="Roboto"/>
                <a:cs typeface="Roboto"/>
              </a:rPr>
              <a:t>S</a:t>
            </a:r>
            <a:r>
              <a:rPr sz="1900" b="1" spc="-15">
                <a:latin typeface="Roboto"/>
                <a:cs typeface="Roboto"/>
              </a:rPr>
              <a:t>P</a:t>
            </a:r>
            <a:r>
              <a:rPr sz="1900" b="1" spc="-5">
                <a:latin typeface="Roboto"/>
                <a:cs typeface="Roboto"/>
              </a:rPr>
              <a:t>:</a:t>
            </a:r>
            <a:endParaRPr lang="en-US" sz="1900" b="1" spc="-5" dirty="0">
              <a:latin typeface="Roboto"/>
              <a:cs typeface="Roboto"/>
            </a:endParaRPr>
          </a:p>
          <a:p>
            <a:pPr marL="12700">
              <a:lnSpc>
                <a:spcPct val="100000"/>
              </a:lnSpc>
              <a:spcBef>
                <a:spcPts val="100"/>
              </a:spcBef>
            </a:pPr>
            <a:r>
              <a:rPr lang="en-US" sz="1900" spc="-5" dirty="0">
                <a:latin typeface="Roboto"/>
                <a:cs typeface="Roboto"/>
              </a:rPr>
              <a:t>IHH's Fortis is a household name in India, known for our integrated healthcare services ranging from primary to quaternary care and a wide range of ancillary services</a:t>
            </a:r>
            <a:endParaRPr sz="1900">
              <a:latin typeface="Roboto"/>
              <a:cs typeface="Roboto"/>
            </a:endParaRPr>
          </a:p>
        </p:txBody>
      </p:sp>
      <p:sp>
        <p:nvSpPr>
          <p:cNvPr id="5" name="Rectangle 4"/>
          <p:cNvSpPr/>
          <p:nvPr/>
        </p:nvSpPr>
        <p:spPr>
          <a:xfrm>
            <a:off x="2209799" y="1676400"/>
            <a:ext cx="7328095" cy="374461"/>
          </a:xfrm>
          <a:prstGeom prst="rect">
            <a:avLst/>
          </a:prstGeom>
        </p:spPr>
        <p:txBody>
          <a:bodyPr wrap="square">
            <a:spAutoFit/>
          </a:bodyPr>
          <a:lstStyle/>
          <a:p>
            <a:pPr marL="622300" marR="5080" indent="-419100">
              <a:lnSpc>
                <a:spcPts val="2200"/>
              </a:lnSpc>
              <a:spcBef>
                <a:spcPts val="240"/>
              </a:spcBef>
              <a:tabLst>
                <a:tab pos="621665" algn="l"/>
                <a:tab pos="622300" algn="l"/>
              </a:tabLst>
            </a:pPr>
            <a:r>
              <a:rPr lang="en-US" b="1" spc="-25" dirty="0">
                <a:latin typeface="Roboto"/>
                <a:cs typeface="Roboto"/>
              </a:rPr>
              <a:t>Company /topic for project : FORTIS HEALTHCARE INSTITUTE</a:t>
            </a:r>
            <a:endParaRPr lang="en-US" dirty="0">
              <a:latin typeface="Roboto"/>
              <a:cs typeface="Roboto"/>
            </a:endParaRPr>
          </a:p>
        </p:txBody>
      </p:sp>
      <p:sp>
        <p:nvSpPr>
          <p:cNvPr id="16386" name="AutoShape 2" descr="blob:https://web.whatsapp.com/644c4128-4ecb-47a0-8741-2178ddd7045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descr="download.png"/>
          <p:cNvPicPr>
            <a:picLocks noChangeAspect="1"/>
          </p:cNvPicPr>
          <p:nvPr/>
        </p:nvPicPr>
        <p:blipFill>
          <a:blip r:embed="rId2"/>
          <a:stretch>
            <a:fillRect/>
          </a:stretch>
        </p:blipFill>
        <p:spPr>
          <a:xfrm>
            <a:off x="2514600" y="3657600"/>
            <a:ext cx="1219199" cy="8382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Part 4: Content Creation and Curation (Post creations, Designs/Video Editing, Ad Campaigns over Social  Media and Email Ideation and Creation)</a:t>
            </a:r>
            <a:endParaRPr lang="en-US" dirty="0"/>
          </a:p>
        </p:txBody>
      </p:sp>
      <p:sp>
        <p:nvSpPr>
          <p:cNvPr id="6" name="Text Placeholder 5"/>
          <p:cNvSpPr>
            <a:spLocks noGrp="1"/>
          </p:cNvSpPr>
          <p:nvPr>
            <p:ph type="body" idx="1"/>
          </p:nvPr>
        </p:nvSpPr>
        <p:spPr/>
        <p:txBody>
          <a:bodyPr/>
          <a:lstStyle/>
          <a:p>
            <a:endParaRPr lang="en-US"/>
          </a:p>
        </p:txBody>
      </p:sp>
      <p:sp>
        <p:nvSpPr>
          <p:cNvPr id="3" name="object 3"/>
          <p:cNvSpPr txBox="1"/>
          <p:nvPr/>
        </p:nvSpPr>
        <p:spPr>
          <a:xfrm>
            <a:off x="1219200" y="2209800"/>
            <a:ext cx="6096000" cy="3231654"/>
          </a:xfrm>
          <a:prstGeom prst="rect">
            <a:avLst/>
          </a:prstGeom>
        </p:spPr>
        <p:txBody>
          <a:bodyPr vert="horz" wrap="square" lIns="0" tIns="12700" rIns="0" bIns="0" rtlCol="0">
            <a:spAutoFit/>
          </a:bodyPr>
          <a:lstStyle/>
          <a:p>
            <a:pPr marL="12700">
              <a:lnSpc>
                <a:spcPts val="2240"/>
              </a:lnSpc>
              <a:spcBef>
                <a:spcPts val="100"/>
              </a:spcBef>
            </a:pPr>
            <a:r>
              <a:rPr lang="en-US" sz="1900" b="1" spc="-5" dirty="0">
                <a:latin typeface="Roboto"/>
                <a:cs typeface="Roboto"/>
              </a:rPr>
              <a:t>FORMAT 3:CREATIVE</a:t>
            </a:r>
          </a:p>
          <a:p>
            <a:pPr marL="12700">
              <a:lnSpc>
                <a:spcPts val="2240"/>
              </a:lnSpc>
              <a:spcBef>
                <a:spcPts val="100"/>
              </a:spcBef>
            </a:pPr>
            <a:endParaRPr lang="en-US" sz="1900" b="1" spc="-5" dirty="0">
              <a:latin typeface="Roboto"/>
              <a:cs typeface="Roboto"/>
            </a:endParaRPr>
          </a:p>
          <a:p>
            <a:pPr marL="12700">
              <a:lnSpc>
                <a:spcPts val="2240"/>
              </a:lnSpc>
              <a:spcBef>
                <a:spcPts val="100"/>
              </a:spcBef>
            </a:pPr>
            <a:r>
              <a:rPr lang="en-US" sz="1900" b="1" spc="-5" dirty="0" err="1">
                <a:latin typeface="Roboto"/>
                <a:cs typeface="Roboto"/>
              </a:rPr>
              <a:t>AIM</a:t>
            </a:r>
            <a:r>
              <a:rPr lang="en-US" sz="1900" spc="-5" dirty="0" err="1">
                <a:latin typeface="Roboto"/>
                <a:cs typeface="Roboto"/>
              </a:rPr>
              <a:t>:To</a:t>
            </a:r>
            <a:r>
              <a:rPr lang="en-US" sz="1900" spc="-5" dirty="0">
                <a:latin typeface="Roboto"/>
                <a:cs typeface="Roboto"/>
              </a:rPr>
              <a:t> create a poster on awareness of health</a:t>
            </a:r>
          </a:p>
          <a:p>
            <a:pPr marL="12700">
              <a:lnSpc>
                <a:spcPts val="2240"/>
              </a:lnSpc>
              <a:spcBef>
                <a:spcPts val="100"/>
              </a:spcBef>
            </a:pPr>
            <a:endParaRPr lang="en-US" sz="1900" spc="-5" dirty="0">
              <a:latin typeface="Roboto"/>
              <a:cs typeface="Roboto"/>
            </a:endParaRPr>
          </a:p>
          <a:p>
            <a:pPr marL="12700">
              <a:lnSpc>
                <a:spcPts val="2240"/>
              </a:lnSpc>
              <a:spcBef>
                <a:spcPts val="100"/>
              </a:spcBef>
            </a:pPr>
            <a:r>
              <a:rPr lang="en-US" sz="1900" b="1" spc="-5" dirty="0">
                <a:latin typeface="Roboto"/>
                <a:cs typeface="Roboto"/>
              </a:rPr>
              <a:t>DATE:4</a:t>
            </a:r>
            <a:r>
              <a:rPr lang="en-US" sz="1900" b="1" spc="-5" baseline="30000" dirty="0">
                <a:latin typeface="Roboto"/>
                <a:cs typeface="Roboto"/>
              </a:rPr>
              <a:t>TH</a:t>
            </a:r>
            <a:r>
              <a:rPr lang="en-US" sz="1900" b="1" spc="-5" dirty="0">
                <a:latin typeface="Roboto"/>
                <a:cs typeface="Roboto"/>
              </a:rPr>
              <a:t> </a:t>
            </a:r>
            <a:r>
              <a:rPr lang="en-US" sz="1900" spc="-5" dirty="0">
                <a:latin typeface="Roboto"/>
                <a:cs typeface="Roboto"/>
              </a:rPr>
              <a:t>AUGUST 2023</a:t>
            </a:r>
          </a:p>
          <a:p>
            <a:pPr marL="12700">
              <a:lnSpc>
                <a:spcPts val="2240"/>
              </a:lnSpc>
              <a:spcBef>
                <a:spcPts val="100"/>
              </a:spcBef>
            </a:pPr>
            <a:endParaRPr lang="en-US" sz="1900" b="1" spc="-5" dirty="0">
              <a:latin typeface="Roboto"/>
              <a:cs typeface="Roboto"/>
            </a:endParaRPr>
          </a:p>
          <a:p>
            <a:pPr marL="12700">
              <a:lnSpc>
                <a:spcPts val="2240"/>
              </a:lnSpc>
              <a:spcBef>
                <a:spcPts val="100"/>
              </a:spcBef>
            </a:pPr>
            <a:r>
              <a:rPr lang="en-US" sz="1900" b="1" spc="-5" dirty="0" err="1">
                <a:latin typeface="Roboto"/>
                <a:cs typeface="Roboto"/>
              </a:rPr>
              <a:t>IDEA</a:t>
            </a:r>
            <a:r>
              <a:rPr lang="en-US" sz="1900" spc="-5" dirty="0" err="1">
                <a:latin typeface="Roboto"/>
                <a:cs typeface="Roboto"/>
              </a:rPr>
              <a:t>:Don’t</a:t>
            </a:r>
            <a:r>
              <a:rPr lang="en-US" sz="1900" spc="-5" dirty="0">
                <a:latin typeface="Roboto"/>
                <a:cs typeface="Roboto"/>
              </a:rPr>
              <a:t> take any medicines without any </a:t>
            </a:r>
            <a:r>
              <a:rPr lang="en-US" sz="1900" spc="-5" dirty="0" err="1">
                <a:latin typeface="Roboto"/>
                <a:cs typeface="Roboto"/>
              </a:rPr>
              <a:t>docotor</a:t>
            </a:r>
            <a:r>
              <a:rPr lang="en-US" sz="1900" spc="-5" dirty="0">
                <a:latin typeface="Roboto"/>
                <a:cs typeface="Roboto"/>
              </a:rPr>
              <a:t> prescription, its harmful to your health</a:t>
            </a:r>
          </a:p>
          <a:p>
            <a:pPr marL="12700">
              <a:lnSpc>
                <a:spcPts val="2240"/>
              </a:lnSpc>
              <a:spcBef>
                <a:spcPts val="100"/>
              </a:spcBef>
            </a:pPr>
            <a:endParaRPr lang="en-US" sz="1900" spc="-5" dirty="0">
              <a:latin typeface="Roboto"/>
              <a:cs typeface="Roboto"/>
            </a:endParaRPr>
          </a:p>
          <a:p>
            <a:pPr marL="12700">
              <a:lnSpc>
                <a:spcPts val="2240"/>
              </a:lnSpc>
              <a:spcBef>
                <a:spcPts val="100"/>
              </a:spcBef>
            </a:pPr>
            <a:r>
              <a:rPr lang="en-US" sz="1900" b="1" spc="-5" dirty="0">
                <a:latin typeface="Roboto"/>
                <a:cs typeface="Roboto"/>
              </a:rPr>
              <a:t>TOPIC:POSTER</a:t>
            </a:r>
            <a:endParaRPr sz="1900" b="1" spc="-5">
              <a:latin typeface="Roboto"/>
              <a:cs typeface="Roboto"/>
            </a:endParaRPr>
          </a:p>
          <a:p>
            <a:pPr marL="622300" marR="5080" indent="-419100">
              <a:lnSpc>
                <a:spcPts val="2200"/>
              </a:lnSpc>
              <a:spcBef>
                <a:spcPts val="100"/>
              </a:spcBef>
              <a:buFont typeface="Lucida Sans Unicode"/>
              <a:buChar char="●"/>
              <a:tabLst>
                <a:tab pos="621665" algn="l"/>
                <a:tab pos="622300" algn="l"/>
              </a:tabLst>
            </a:pPr>
            <a:endParaRPr sz="1750">
              <a:latin typeface="Roboto"/>
              <a:cs typeface="Roboto"/>
            </a:endParaRPr>
          </a:p>
        </p:txBody>
      </p:sp>
      <p:pic>
        <p:nvPicPr>
          <p:cNvPr id="4" name="Picture 3" descr="WhatsApp Image 2023-07-31 at 1.59.21 PM.jpeg"/>
          <p:cNvPicPr>
            <a:picLocks noChangeAspect="1"/>
          </p:cNvPicPr>
          <p:nvPr/>
        </p:nvPicPr>
        <p:blipFill>
          <a:blip r:embed="rId3"/>
          <a:stretch>
            <a:fillRect/>
          </a:stretch>
        </p:blipFill>
        <p:spPr>
          <a:xfrm>
            <a:off x="7086600" y="2057400"/>
            <a:ext cx="3886200" cy="3657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63600" y="1866900"/>
            <a:ext cx="10914380" cy="3408679"/>
          </a:xfrm>
          <a:prstGeom prst="rect">
            <a:avLst/>
          </a:prstGeom>
        </p:spPr>
        <p:txBody>
          <a:bodyPr vert="horz" wrap="square" lIns="0" tIns="12700" rIns="0" bIns="0" rtlCol="0">
            <a:spAutoFit/>
          </a:bodyPr>
          <a:lstStyle/>
          <a:p>
            <a:pPr marR="421005" algn="ctr">
              <a:lnSpc>
                <a:spcPct val="100000"/>
              </a:lnSpc>
              <a:spcBef>
                <a:spcPts val="100"/>
              </a:spcBef>
            </a:pPr>
            <a:r>
              <a:rPr sz="3900" b="1" spc="-150" dirty="0">
                <a:solidFill>
                  <a:srgbClr val="424242"/>
                </a:solidFill>
                <a:latin typeface="Roboto"/>
                <a:cs typeface="Roboto"/>
              </a:rPr>
              <a:t>I</a:t>
            </a:r>
            <a:r>
              <a:rPr sz="3900" b="1" spc="-204" dirty="0">
                <a:solidFill>
                  <a:srgbClr val="424242"/>
                </a:solidFill>
                <a:latin typeface="Roboto"/>
                <a:cs typeface="Roboto"/>
              </a:rPr>
              <a:t>n</a:t>
            </a:r>
            <a:r>
              <a:rPr sz="3900" b="1" spc="-215" dirty="0">
                <a:solidFill>
                  <a:srgbClr val="424242"/>
                </a:solidFill>
                <a:latin typeface="Roboto"/>
                <a:cs typeface="Roboto"/>
              </a:rPr>
              <a:t>s</a:t>
            </a:r>
            <a:r>
              <a:rPr sz="3900" b="1" spc="-160" dirty="0">
                <a:solidFill>
                  <a:srgbClr val="424242"/>
                </a:solidFill>
                <a:latin typeface="Roboto"/>
                <a:cs typeface="Roboto"/>
              </a:rPr>
              <a:t>t</a:t>
            </a:r>
            <a:r>
              <a:rPr sz="3900" b="1" spc="-200" dirty="0">
                <a:solidFill>
                  <a:srgbClr val="424242"/>
                </a:solidFill>
                <a:latin typeface="Roboto"/>
                <a:cs typeface="Roboto"/>
              </a:rPr>
              <a:t>a</a:t>
            </a:r>
            <a:r>
              <a:rPr sz="3900" b="1" spc="-204" dirty="0">
                <a:solidFill>
                  <a:srgbClr val="424242"/>
                </a:solidFill>
                <a:latin typeface="Roboto"/>
                <a:cs typeface="Roboto"/>
              </a:rPr>
              <a:t>g</a:t>
            </a:r>
            <a:r>
              <a:rPr sz="3900" b="1" spc="-75" dirty="0">
                <a:solidFill>
                  <a:srgbClr val="424242"/>
                </a:solidFill>
                <a:latin typeface="Roboto"/>
                <a:cs typeface="Roboto"/>
              </a:rPr>
              <a:t>r</a:t>
            </a:r>
            <a:r>
              <a:rPr sz="3900" b="1" spc="-200" dirty="0">
                <a:solidFill>
                  <a:srgbClr val="424242"/>
                </a:solidFill>
                <a:latin typeface="Roboto"/>
                <a:cs typeface="Roboto"/>
              </a:rPr>
              <a:t>a</a:t>
            </a:r>
            <a:r>
              <a:rPr sz="3900" b="1" dirty="0">
                <a:solidFill>
                  <a:srgbClr val="424242"/>
                </a:solidFill>
                <a:latin typeface="Roboto"/>
                <a:cs typeface="Roboto"/>
              </a:rPr>
              <a:t>m</a:t>
            </a:r>
            <a:r>
              <a:rPr sz="3900" b="1" spc="-350" dirty="0">
                <a:solidFill>
                  <a:srgbClr val="424242"/>
                </a:solidFill>
                <a:latin typeface="Roboto"/>
                <a:cs typeface="Roboto"/>
              </a:rPr>
              <a:t> </a:t>
            </a:r>
            <a:r>
              <a:rPr sz="3900" b="1" spc="-215" dirty="0">
                <a:solidFill>
                  <a:srgbClr val="424242"/>
                </a:solidFill>
                <a:latin typeface="Roboto"/>
                <a:cs typeface="Roboto"/>
              </a:rPr>
              <a:t>S</a:t>
            </a:r>
            <a:r>
              <a:rPr sz="3900" b="1" spc="-160" dirty="0">
                <a:solidFill>
                  <a:srgbClr val="424242"/>
                </a:solidFill>
                <a:latin typeface="Roboto"/>
                <a:cs typeface="Roboto"/>
              </a:rPr>
              <a:t>t</a:t>
            </a:r>
            <a:r>
              <a:rPr sz="3900" b="1" spc="-210" dirty="0">
                <a:solidFill>
                  <a:srgbClr val="424242"/>
                </a:solidFill>
                <a:latin typeface="Roboto"/>
                <a:cs typeface="Roboto"/>
              </a:rPr>
              <a:t>o</a:t>
            </a:r>
            <a:r>
              <a:rPr sz="3900" b="1" spc="-75" dirty="0">
                <a:solidFill>
                  <a:srgbClr val="424242"/>
                </a:solidFill>
                <a:latin typeface="Roboto"/>
                <a:cs typeface="Roboto"/>
              </a:rPr>
              <a:t>r</a:t>
            </a:r>
            <a:r>
              <a:rPr sz="3900" b="1" spc="-35" dirty="0">
                <a:solidFill>
                  <a:srgbClr val="424242"/>
                </a:solidFill>
                <a:latin typeface="Roboto"/>
                <a:cs typeface="Roboto"/>
              </a:rPr>
              <a:t>y</a:t>
            </a:r>
            <a:endParaRPr sz="3900">
              <a:latin typeface="Roboto"/>
              <a:cs typeface="Roboto"/>
            </a:endParaRPr>
          </a:p>
          <a:p>
            <a:pPr marL="12700" marR="5080">
              <a:lnSpc>
                <a:spcPct val="112700"/>
              </a:lnSpc>
              <a:spcBef>
                <a:spcPts val="3560"/>
              </a:spcBef>
            </a:pPr>
            <a:r>
              <a:rPr sz="1700" spc="-25" dirty="0">
                <a:solidFill>
                  <a:srgbClr val="0D0F1A"/>
                </a:solidFill>
                <a:latin typeface="Roboto"/>
                <a:cs typeface="Roboto"/>
              </a:rPr>
              <a:t>Utilize</a:t>
            </a:r>
            <a:r>
              <a:rPr sz="1700" spc="80" dirty="0">
                <a:solidFill>
                  <a:srgbClr val="0D0F1A"/>
                </a:solidFill>
                <a:latin typeface="Roboto"/>
                <a:cs typeface="Roboto"/>
              </a:rPr>
              <a:t> </a:t>
            </a:r>
            <a:r>
              <a:rPr sz="1700" spc="-15" dirty="0">
                <a:solidFill>
                  <a:srgbClr val="0D0F1A"/>
                </a:solidFill>
                <a:latin typeface="Roboto"/>
                <a:cs typeface="Roboto"/>
              </a:rPr>
              <a:t>the </a:t>
            </a:r>
            <a:r>
              <a:rPr sz="1700" spc="-20" dirty="0">
                <a:solidFill>
                  <a:srgbClr val="0D0F1A"/>
                </a:solidFill>
                <a:latin typeface="Roboto"/>
                <a:cs typeface="Roboto"/>
              </a:rPr>
              <a:t>Stories</a:t>
            </a:r>
            <a:r>
              <a:rPr sz="1700" spc="5" dirty="0">
                <a:solidFill>
                  <a:srgbClr val="0D0F1A"/>
                </a:solidFill>
                <a:latin typeface="Roboto"/>
                <a:cs typeface="Roboto"/>
              </a:rPr>
              <a:t> </a:t>
            </a:r>
            <a:r>
              <a:rPr sz="1700" spc="-20" dirty="0">
                <a:solidFill>
                  <a:srgbClr val="0D0F1A"/>
                </a:solidFill>
                <a:latin typeface="Roboto"/>
                <a:cs typeface="Roboto"/>
              </a:rPr>
              <a:t>feature</a:t>
            </a:r>
            <a:r>
              <a:rPr sz="1700" spc="-15" dirty="0">
                <a:solidFill>
                  <a:srgbClr val="0D0F1A"/>
                </a:solidFill>
                <a:latin typeface="Roboto"/>
                <a:cs typeface="Roboto"/>
              </a:rPr>
              <a:t> </a:t>
            </a:r>
            <a:r>
              <a:rPr sz="1700" dirty="0">
                <a:solidFill>
                  <a:srgbClr val="0D0F1A"/>
                </a:solidFill>
                <a:latin typeface="Roboto"/>
                <a:cs typeface="Roboto"/>
              </a:rPr>
              <a:t>on</a:t>
            </a:r>
            <a:r>
              <a:rPr sz="1700" spc="45" dirty="0">
                <a:solidFill>
                  <a:srgbClr val="0D0F1A"/>
                </a:solidFill>
                <a:latin typeface="Roboto"/>
                <a:cs typeface="Roboto"/>
              </a:rPr>
              <a:t> </a:t>
            </a:r>
            <a:r>
              <a:rPr sz="1700" spc="-20" dirty="0">
                <a:solidFill>
                  <a:srgbClr val="0D0F1A"/>
                </a:solidFill>
                <a:latin typeface="Roboto"/>
                <a:cs typeface="Roboto"/>
              </a:rPr>
              <a:t>Instagram</a:t>
            </a:r>
            <a:r>
              <a:rPr sz="1700" spc="-10" dirty="0">
                <a:solidFill>
                  <a:srgbClr val="0D0F1A"/>
                </a:solidFill>
                <a:latin typeface="Roboto"/>
                <a:cs typeface="Roboto"/>
              </a:rPr>
              <a:t> </a:t>
            </a:r>
            <a:r>
              <a:rPr sz="1700" spc="-20" dirty="0">
                <a:solidFill>
                  <a:srgbClr val="0D0F1A"/>
                </a:solidFill>
                <a:latin typeface="Roboto"/>
                <a:cs typeface="Roboto"/>
              </a:rPr>
              <a:t>for</a:t>
            </a:r>
            <a:r>
              <a:rPr sz="1700" spc="10" dirty="0">
                <a:solidFill>
                  <a:srgbClr val="0D0F1A"/>
                </a:solidFill>
                <a:latin typeface="Roboto"/>
                <a:cs typeface="Roboto"/>
              </a:rPr>
              <a:t> </a:t>
            </a:r>
            <a:r>
              <a:rPr sz="1700" spc="-10" dirty="0">
                <a:solidFill>
                  <a:srgbClr val="0D0F1A"/>
                </a:solidFill>
                <a:latin typeface="Roboto"/>
                <a:cs typeface="Roboto"/>
              </a:rPr>
              <a:t>three</a:t>
            </a:r>
            <a:r>
              <a:rPr sz="1700" spc="-20" dirty="0">
                <a:solidFill>
                  <a:srgbClr val="0D0F1A"/>
                </a:solidFill>
                <a:latin typeface="Roboto"/>
                <a:cs typeface="Roboto"/>
              </a:rPr>
              <a:t> </a:t>
            </a:r>
            <a:r>
              <a:rPr sz="1700" spc="-15" dirty="0">
                <a:solidFill>
                  <a:srgbClr val="0D0F1A"/>
                </a:solidFill>
                <a:latin typeface="Roboto"/>
                <a:cs typeface="Roboto"/>
              </a:rPr>
              <a:t>consecutive days.</a:t>
            </a:r>
            <a:r>
              <a:rPr sz="1700" spc="-70" dirty="0">
                <a:solidFill>
                  <a:srgbClr val="0D0F1A"/>
                </a:solidFill>
                <a:latin typeface="Roboto"/>
                <a:cs typeface="Roboto"/>
              </a:rPr>
              <a:t> </a:t>
            </a:r>
            <a:r>
              <a:rPr sz="1700" spc="-10" dirty="0">
                <a:solidFill>
                  <a:srgbClr val="0D0F1A"/>
                </a:solidFill>
                <a:latin typeface="Roboto"/>
                <a:cs typeface="Roboto"/>
              </a:rPr>
              <a:t>Share</a:t>
            </a:r>
            <a:r>
              <a:rPr sz="1700" spc="-20" dirty="0">
                <a:solidFill>
                  <a:srgbClr val="0D0F1A"/>
                </a:solidFill>
                <a:latin typeface="Roboto"/>
                <a:cs typeface="Roboto"/>
              </a:rPr>
              <a:t> </a:t>
            </a:r>
            <a:r>
              <a:rPr sz="1700" spc="-50" dirty="0">
                <a:solidFill>
                  <a:srgbClr val="0D0F1A"/>
                </a:solidFill>
                <a:latin typeface="Roboto"/>
                <a:cs typeface="Roboto"/>
              </a:rPr>
              <a:t>behind-the-scenes</a:t>
            </a:r>
            <a:r>
              <a:rPr sz="1700" spc="10" dirty="0">
                <a:solidFill>
                  <a:srgbClr val="0D0F1A"/>
                </a:solidFill>
                <a:latin typeface="Roboto"/>
                <a:cs typeface="Roboto"/>
              </a:rPr>
              <a:t> </a:t>
            </a:r>
            <a:r>
              <a:rPr sz="1700" spc="-10" dirty="0">
                <a:solidFill>
                  <a:srgbClr val="0D0F1A"/>
                </a:solidFill>
                <a:latin typeface="Roboto"/>
                <a:cs typeface="Roboto"/>
              </a:rPr>
              <a:t>glimpses,</a:t>
            </a:r>
            <a:r>
              <a:rPr sz="1700" spc="-55" dirty="0">
                <a:solidFill>
                  <a:srgbClr val="0D0F1A"/>
                </a:solidFill>
                <a:latin typeface="Roboto"/>
                <a:cs typeface="Roboto"/>
              </a:rPr>
              <a:t> </a:t>
            </a:r>
            <a:r>
              <a:rPr sz="1700" dirty="0">
                <a:solidFill>
                  <a:srgbClr val="0D0F1A"/>
                </a:solidFill>
                <a:latin typeface="Roboto"/>
                <a:cs typeface="Roboto"/>
              </a:rPr>
              <a:t>polls, </a:t>
            </a:r>
            <a:r>
              <a:rPr sz="1700" spc="5" dirty="0">
                <a:solidFill>
                  <a:srgbClr val="0D0F1A"/>
                </a:solidFill>
                <a:latin typeface="Roboto"/>
                <a:cs typeface="Roboto"/>
              </a:rPr>
              <a:t> </a:t>
            </a:r>
            <a:r>
              <a:rPr sz="1700" spc="-10" dirty="0">
                <a:solidFill>
                  <a:srgbClr val="0D0F1A"/>
                </a:solidFill>
                <a:latin typeface="Roboto"/>
                <a:cs typeface="Roboto"/>
              </a:rPr>
              <a:t>quizzes, </a:t>
            </a:r>
            <a:r>
              <a:rPr sz="1700" spc="5" dirty="0">
                <a:solidFill>
                  <a:srgbClr val="0D0F1A"/>
                </a:solidFill>
                <a:latin typeface="Roboto"/>
                <a:cs typeface="Roboto"/>
              </a:rPr>
              <a:t>or </a:t>
            </a:r>
            <a:r>
              <a:rPr sz="1700" dirty="0">
                <a:solidFill>
                  <a:srgbClr val="0D0F1A"/>
                </a:solidFill>
                <a:latin typeface="Roboto"/>
                <a:cs typeface="Roboto"/>
              </a:rPr>
              <a:t>sneak </a:t>
            </a:r>
            <a:r>
              <a:rPr sz="1700" spc="10" dirty="0">
                <a:solidFill>
                  <a:srgbClr val="0D0F1A"/>
                </a:solidFill>
                <a:latin typeface="Roboto"/>
                <a:cs typeface="Roboto"/>
              </a:rPr>
              <a:t>peeks </a:t>
            </a:r>
            <a:r>
              <a:rPr sz="1700" spc="-25" dirty="0">
                <a:solidFill>
                  <a:srgbClr val="0D0F1A"/>
                </a:solidFill>
                <a:latin typeface="Roboto"/>
                <a:cs typeface="Roboto"/>
              </a:rPr>
              <a:t>etc </a:t>
            </a:r>
            <a:r>
              <a:rPr sz="1700" spc="10" dirty="0">
                <a:solidFill>
                  <a:srgbClr val="0D0F1A"/>
                </a:solidFill>
                <a:latin typeface="Roboto"/>
                <a:cs typeface="Roboto"/>
              </a:rPr>
              <a:t>to </a:t>
            </a:r>
            <a:r>
              <a:rPr sz="1700" spc="-10" dirty="0">
                <a:solidFill>
                  <a:srgbClr val="0D0F1A"/>
                </a:solidFill>
                <a:latin typeface="Roboto"/>
                <a:cs typeface="Roboto"/>
              </a:rPr>
              <a:t>encourage audience participation. </a:t>
            </a:r>
            <a:r>
              <a:rPr sz="1700" spc="-5" dirty="0">
                <a:solidFill>
                  <a:srgbClr val="0D0F1A"/>
                </a:solidFill>
                <a:latin typeface="Roboto"/>
                <a:cs typeface="Roboto"/>
              </a:rPr>
              <a:t>Once uploaded </a:t>
            </a:r>
            <a:r>
              <a:rPr sz="1700" spc="-20" dirty="0">
                <a:solidFill>
                  <a:srgbClr val="0D0F1A"/>
                </a:solidFill>
                <a:latin typeface="Roboto"/>
                <a:cs typeface="Roboto"/>
              </a:rPr>
              <a:t>use </a:t>
            </a:r>
            <a:r>
              <a:rPr sz="1700" spc="-15" dirty="0">
                <a:solidFill>
                  <a:srgbClr val="0D0F1A"/>
                </a:solidFill>
                <a:latin typeface="Roboto"/>
                <a:cs typeface="Roboto"/>
              </a:rPr>
              <a:t>the </a:t>
            </a:r>
            <a:r>
              <a:rPr sz="1700" spc="-40" dirty="0">
                <a:solidFill>
                  <a:srgbClr val="0D0F1A"/>
                </a:solidFill>
                <a:latin typeface="Roboto"/>
                <a:cs typeface="Roboto"/>
              </a:rPr>
              <a:t>story </a:t>
            </a:r>
            <a:r>
              <a:rPr sz="1700" spc="-20" dirty="0">
                <a:solidFill>
                  <a:srgbClr val="0D0F1A"/>
                </a:solidFill>
                <a:latin typeface="Roboto"/>
                <a:cs typeface="Roboto"/>
              </a:rPr>
              <a:t>highlight </a:t>
            </a:r>
            <a:r>
              <a:rPr sz="1700" spc="-5" dirty="0">
                <a:solidFill>
                  <a:srgbClr val="0D0F1A"/>
                </a:solidFill>
                <a:latin typeface="Roboto"/>
                <a:cs typeface="Roboto"/>
              </a:rPr>
              <a:t>feature </a:t>
            </a:r>
            <a:r>
              <a:rPr sz="1700" dirty="0">
                <a:solidFill>
                  <a:srgbClr val="0D0F1A"/>
                </a:solidFill>
                <a:latin typeface="Roboto"/>
                <a:cs typeface="Roboto"/>
              </a:rPr>
              <a:t>on </a:t>
            </a:r>
            <a:r>
              <a:rPr sz="1700" spc="-409" dirty="0">
                <a:solidFill>
                  <a:srgbClr val="0D0F1A"/>
                </a:solidFill>
                <a:latin typeface="Roboto"/>
                <a:cs typeface="Roboto"/>
              </a:rPr>
              <a:t> </a:t>
            </a:r>
            <a:r>
              <a:rPr sz="1700" spc="-20" dirty="0">
                <a:solidFill>
                  <a:srgbClr val="0D0F1A"/>
                </a:solidFill>
                <a:latin typeface="Roboto"/>
                <a:cs typeface="Roboto"/>
              </a:rPr>
              <a:t>Instagram</a:t>
            </a:r>
            <a:r>
              <a:rPr sz="1700" spc="-15" dirty="0">
                <a:solidFill>
                  <a:srgbClr val="0D0F1A"/>
                </a:solidFill>
                <a:latin typeface="Roboto"/>
                <a:cs typeface="Roboto"/>
              </a:rPr>
              <a:t> </a:t>
            </a:r>
            <a:r>
              <a:rPr sz="1700" spc="-5" dirty="0">
                <a:solidFill>
                  <a:srgbClr val="0D0F1A"/>
                </a:solidFill>
                <a:latin typeface="Roboto"/>
                <a:cs typeface="Roboto"/>
              </a:rPr>
              <a:t>and</a:t>
            </a:r>
            <a:r>
              <a:rPr sz="1700" spc="15" dirty="0">
                <a:solidFill>
                  <a:srgbClr val="0D0F1A"/>
                </a:solidFill>
                <a:latin typeface="Roboto"/>
                <a:cs typeface="Roboto"/>
              </a:rPr>
              <a:t> </a:t>
            </a:r>
            <a:r>
              <a:rPr sz="1700" spc="-20" dirty="0">
                <a:solidFill>
                  <a:srgbClr val="0D0F1A"/>
                </a:solidFill>
                <a:latin typeface="Roboto"/>
                <a:cs typeface="Roboto"/>
              </a:rPr>
              <a:t>save</a:t>
            </a:r>
            <a:r>
              <a:rPr sz="1700" spc="-25" dirty="0">
                <a:solidFill>
                  <a:srgbClr val="0D0F1A"/>
                </a:solidFill>
                <a:latin typeface="Roboto"/>
                <a:cs typeface="Roboto"/>
              </a:rPr>
              <a:t> </a:t>
            </a:r>
            <a:r>
              <a:rPr sz="1700" spc="-15" dirty="0">
                <a:solidFill>
                  <a:srgbClr val="0D0F1A"/>
                </a:solidFill>
                <a:latin typeface="Roboto"/>
                <a:cs typeface="Roboto"/>
              </a:rPr>
              <a:t>the</a:t>
            </a:r>
            <a:r>
              <a:rPr sz="1700" spc="-25" dirty="0">
                <a:solidFill>
                  <a:srgbClr val="0D0F1A"/>
                </a:solidFill>
                <a:latin typeface="Roboto"/>
                <a:cs typeface="Roboto"/>
              </a:rPr>
              <a:t> </a:t>
            </a:r>
            <a:r>
              <a:rPr sz="1700" spc="-5" dirty="0">
                <a:solidFill>
                  <a:srgbClr val="0D0F1A"/>
                </a:solidFill>
                <a:latin typeface="Roboto"/>
                <a:cs typeface="Roboto"/>
              </a:rPr>
              <a:t>3</a:t>
            </a:r>
            <a:r>
              <a:rPr sz="1700" spc="20" dirty="0">
                <a:solidFill>
                  <a:srgbClr val="0D0F1A"/>
                </a:solidFill>
                <a:latin typeface="Roboto"/>
                <a:cs typeface="Roboto"/>
              </a:rPr>
              <a:t> </a:t>
            </a:r>
            <a:r>
              <a:rPr sz="1700" spc="-20" dirty="0">
                <a:solidFill>
                  <a:srgbClr val="0D0F1A"/>
                </a:solidFill>
                <a:latin typeface="Roboto"/>
                <a:cs typeface="Roboto"/>
              </a:rPr>
              <a:t>story</a:t>
            </a:r>
            <a:r>
              <a:rPr sz="1700" spc="-30" dirty="0">
                <a:solidFill>
                  <a:srgbClr val="0D0F1A"/>
                </a:solidFill>
                <a:latin typeface="Roboto"/>
                <a:cs typeface="Roboto"/>
              </a:rPr>
              <a:t> </a:t>
            </a:r>
            <a:r>
              <a:rPr sz="1700" spc="-35" dirty="0">
                <a:solidFill>
                  <a:srgbClr val="0D0F1A"/>
                </a:solidFill>
                <a:latin typeface="Roboto"/>
                <a:cs typeface="Roboto"/>
              </a:rPr>
              <a:t>with</a:t>
            </a:r>
            <a:r>
              <a:rPr sz="1700" spc="40" dirty="0">
                <a:solidFill>
                  <a:srgbClr val="0D0F1A"/>
                </a:solidFill>
                <a:latin typeface="Roboto"/>
                <a:cs typeface="Roboto"/>
              </a:rPr>
              <a:t> </a:t>
            </a:r>
            <a:r>
              <a:rPr sz="1700" spc="-35" dirty="0">
                <a:solidFill>
                  <a:srgbClr val="0D0F1A"/>
                </a:solidFill>
                <a:latin typeface="Roboto"/>
                <a:cs typeface="Roboto"/>
              </a:rPr>
              <a:t>an</a:t>
            </a:r>
            <a:r>
              <a:rPr sz="1700" spc="40" dirty="0">
                <a:solidFill>
                  <a:srgbClr val="0D0F1A"/>
                </a:solidFill>
                <a:latin typeface="Roboto"/>
                <a:cs typeface="Roboto"/>
              </a:rPr>
              <a:t> </a:t>
            </a:r>
            <a:r>
              <a:rPr sz="1700" spc="-15" dirty="0">
                <a:solidFill>
                  <a:srgbClr val="0D0F1A"/>
                </a:solidFill>
                <a:latin typeface="Roboto"/>
                <a:cs typeface="Roboto"/>
              </a:rPr>
              <a:t>appropriate</a:t>
            </a:r>
            <a:r>
              <a:rPr sz="1700" spc="-25" dirty="0">
                <a:solidFill>
                  <a:srgbClr val="0D0F1A"/>
                </a:solidFill>
                <a:latin typeface="Roboto"/>
                <a:cs typeface="Roboto"/>
              </a:rPr>
              <a:t> </a:t>
            </a:r>
            <a:r>
              <a:rPr sz="1700" dirty="0">
                <a:solidFill>
                  <a:srgbClr val="0D0F1A"/>
                </a:solidFill>
                <a:latin typeface="Roboto"/>
                <a:cs typeface="Roboto"/>
              </a:rPr>
              <a:t>name</a:t>
            </a:r>
            <a:r>
              <a:rPr sz="1700" spc="-25" dirty="0">
                <a:solidFill>
                  <a:srgbClr val="0D0F1A"/>
                </a:solidFill>
                <a:latin typeface="Roboto"/>
                <a:cs typeface="Roboto"/>
              </a:rPr>
              <a:t> </a:t>
            </a:r>
            <a:r>
              <a:rPr sz="1700" spc="15" dirty="0">
                <a:solidFill>
                  <a:srgbClr val="0D0F1A"/>
                </a:solidFill>
                <a:latin typeface="Roboto"/>
                <a:cs typeface="Roboto"/>
              </a:rPr>
              <a:t>for</a:t>
            </a:r>
            <a:r>
              <a:rPr sz="1700" spc="-100" dirty="0">
                <a:solidFill>
                  <a:srgbClr val="0D0F1A"/>
                </a:solidFill>
                <a:latin typeface="Roboto"/>
                <a:cs typeface="Roboto"/>
              </a:rPr>
              <a:t> </a:t>
            </a:r>
            <a:r>
              <a:rPr sz="1700" dirty="0">
                <a:solidFill>
                  <a:srgbClr val="0D0F1A"/>
                </a:solidFill>
                <a:latin typeface="Roboto"/>
                <a:cs typeface="Roboto"/>
              </a:rPr>
              <a:t>each.</a:t>
            </a:r>
            <a:endParaRPr sz="1700">
              <a:latin typeface="Roboto"/>
              <a:cs typeface="Roboto"/>
            </a:endParaRPr>
          </a:p>
          <a:p>
            <a:pPr>
              <a:lnSpc>
                <a:spcPct val="100000"/>
              </a:lnSpc>
              <a:spcBef>
                <a:spcPts val="40"/>
              </a:spcBef>
            </a:pPr>
            <a:endParaRPr sz="2100">
              <a:latin typeface="Roboto"/>
              <a:cs typeface="Roboto"/>
            </a:endParaRPr>
          </a:p>
          <a:p>
            <a:pPr marL="12700">
              <a:lnSpc>
                <a:spcPct val="100000"/>
              </a:lnSpc>
            </a:pPr>
            <a:r>
              <a:rPr sz="1700" b="1" spc="-15" dirty="0">
                <a:solidFill>
                  <a:srgbClr val="0D0F1A"/>
                </a:solidFill>
                <a:latin typeface="Roboto"/>
                <a:cs typeface="Roboto"/>
              </a:rPr>
              <a:t>Note:</a:t>
            </a:r>
            <a:endParaRPr sz="1700">
              <a:latin typeface="Roboto"/>
              <a:cs typeface="Roboto"/>
            </a:endParaRPr>
          </a:p>
          <a:p>
            <a:pPr marL="12700" marR="177800" algn="just">
              <a:lnSpc>
                <a:spcPct val="112700"/>
              </a:lnSpc>
            </a:pPr>
            <a:r>
              <a:rPr sz="1700" spc="-5" dirty="0">
                <a:solidFill>
                  <a:srgbClr val="0D0F1A"/>
                </a:solidFill>
                <a:latin typeface="Roboto"/>
                <a:cs typeface="Roboto"/>
              </a:rPr>
              <a:t>Once </a:t>
            </a:r>
            <a:r>
              <a:rPr sz="1700" dirty="0">
                <a:solidFill>
                  <a:srgbClr val="0D0F1A"/>
                </a:solidFill>
                <a:latin typeface="Roboto"/>
                <a:cs typeface="Roboto"/>
              </a:rPr>
              <a:t>done </a:t>
            </a:r>
            <a:r>
              <a:rPr sz="1700" spc="-5" dirty="0">
                <a:solidFill>
                  <a:srgbClr val="0D0F1A"/>
                </a:solidFill>
                <a:latin typeface="Roboto"/>
                <a:cs typeface="Roboto"/>
              </a:rPr>
              <a:t>monitor </a:t>
            </a:r>
            <a:r>
              <a:rPr sz="1700" spc="-15" dirty="0">
                <a:solidFill>
                  <a:srgbClr val="0D0F1A"/>
                </a:solidFill>
                <a:latin typeface="Roboto"/>
                <a:cs typeface="Roboto"/>
              </a:rPr>
              <a:t>the </a:t>
            </a:r>
            <a:r>
              <a:rPr sz="1700" dirty="0">
                <a:solidFill>
                  <a:srgbClr val="0D0F1A"/>
                </a:solidFill>
                <a:latin typeface="Roboto"/>
                <a:cs typeface="Roboto"/>
              </a:rPr>
              <a:t>performance </a:t>
            </a:r>
            <a:r>
              <a:rPr sz="1700" spc="-20" dirty="0">
                <a:solidFill>
                  <a:srgbClr val="0D0F1A"/>
                </a:solidFill>
                <a:latin typeface="Roboto"/>
                <a:cs typeface="Roboto"/>
              </a:rPr>
              <a:t>of </a:t>
            </a:r>
            <a:r>
              <a:rPr sz="1700" spc="-15" dirty="0">
                <a:solidFill>
                  <a:srgbClr val="0D0F1A"/>
                </a:solidFill>
                <a:latin typeface="Roboto"/>
                <a:cs typeface="Roboto"/>
              </a:rPr>
              <a:t>the </a:t>
            </a:r>
            <a:r>
              <a:rPr sz="1700" spc="-25" dirty="0">
                <a:solidFill>
                  <a:srgbClr val="0D0F1A"/>
                </a:solidFill>
                <a:latin typeface="Roboto"/>
                <a:cs typeface="Roboto"/>
              </a:rPr>
              <a:t>posts </a:t>
            </a:r>
            <a:r>
              <a:rPr sz="1700" spc="-5" dirty="0">
                <a:solidFill>
                  <a:srgbClr val="0D0F1A"/>
                </a:solidFill>
                <a:latin typeface="Roboto"/>
                <a:cs typeface="Roboto"/>
              </a:rPr>
              <a:t>and </a:t>
            </a:r>
            <a:r>
              <a:rPr sz="1700" spc="-20" dirty="0">
                <a:solidFill>
                  <a:srgbClr val="0D0F1A"/>
                </a:solidFill>
                <a:latin typeface="Roboto"/>
                <a:cs typeface="Roboto"/>
              </a:rPr>
              <a:t>Stories </a:t>
            </a:r>
            <a:r>
              <a:rPr sz="1700" spc="-15" dirty="0">
                <a:solidFill>
                  <a:srgbClr val="0D0F1A"/>
                </a:solidFill>
                <a:latin typeface="Roboto"/>
                <a:cs typeface="Roboto"/>
              </a:rPr>
              <a:t>using the </a:t>
            </a:r>
            <a:r>
              <a:rPr sz="1700" spc="-25" dirty="0">
                <a:solidFill>
                  <a:srgbClr val="0D0F1A"/>
                </a:solidFill>
                <a:latin typeface="Roboto"/>
                <a:cs typeface="Roboto"/>
              </a:rPr>
              <a:t>insight </a:t>
            </a:r>
            <a:r>
              <a:rPr sz="1700" spc="-10" dirty="0">
                <a:solidFill>
                  <a:srgbClr val="0D0F1A"/>
                </a:solidFill>
                <a:latin typeface="Roboto"/>
                <a:cs typeface="Roboto"/>
              </a:rPr>
              <a:t>tool </a:t>
            </a:r>
            <a:r>
              <a:rPr sz="1700" spc="-5" dirty="0">
                <a:solidFill>
                  <a:srgbClr val="0D0F1A"/>
                </a:solidFill>
                <a:latin typeface="Roboto"/>
                <a:cs typeface="Roboto"/>
              </a:rPr>
              <a:t>and </a:t>
            </a:r>
            <a:r>
              <a:rPr sz="1700" spc="-25" dirty="0">
                <a:solidFill>
                  <a:srgbClr val="0D0F1A"/>
                </a:solidFill>
                <a:latin typeface="Roboto"/>
                <a:cs typeface="Roboto"/>
              </a:rPr>
              <a:t>analyze </a:t>
            </a:r>
            <a:r>
              <a:rPr sz="1700" spc="-15" dirty="0">
                <a:solidFill>
                  <a:srgbClr val="0D0F1A"/>
                </a:solidFill>
                <a:latin typeface="Roboto"/>
                <a:cs typeface="Roboto"/>
              </a:rPr>
              <a:t>the </a:t>
            </a:r>
            <a:r>
              <a:rPr sz="1700" spc="-10" dirty="0">
                <a:solidFill>
                  <a:srgbClr val="0D0F1A"/>
                </a:solidFill>
                <a:latin typeface="Roboto"/>
                <a:cs typeface="Roboto"/>
              </a:rPr>
              <a:t>engagement </a:t>
            </a:r>
            <a:r>
              <a:rPr sz="1700" spc="-5" dirty="0">
                <a:solidFill>
                  <a:srgbClr val="0D0F1A"/>
                </a:solidFill>
                <a:latin typeface="Roboto"/>
                <a:cs typeface="Roboto"/>
              </a:rPr>
              <a:t> </a:t>
            </a:r>
            <a:r>
              <a:rPr sz="1700" spc="-15" dirty="0">
                <a:solidFill>
                  <a:srgbClr val="0D0F1A"/>
                </a:solidFill>
                <a:latin typeface="Roboto"/>
                <a:cs typeface="Roboto"/>
              </a:rPr>
              <a:t>metrics </a:t>
            </a:r>
            <a:r>
              <a:rPr sz="1700" dirty="0">
                <a:solidFill>
                  <a:srgbClr val="0D0F1A"/>
                </a:solidFill>
                <a:latin typeface="Roboto"/>
                <a:cs typeface="Roboto"/>
              </a:rPr>
              <a:t>(likes, </a:t>
            </a:r>
            <a:r>
              <a:rPr sz="1700" spc="-10" dirty="0">
                <a:solidFill>
                  <a:srgbClr val="0D0F1A"/>
                </a:solidFill>
                <a:latin typeface="Roboto"/>
                <a:cs typeface="Roboto"/>
              </a:rPr>
              <a:t>comments, </a:t>
            </a:r>
            <a:r>
              <a:rPr sz="1700" spc="-15" dirty="0">
                <a:solidFill>
                  <a:srgbClr val="0D0F1A"/>
                </a:solidFill>
                <a:latin typeface="Roboto"/>
                <a:cs typeface="Roboto"/>
              </a:rPr>
              <a:t>shares, </a:t>
            </a:r>
            <a:r>
              <a:rPr sz="1700" spc="-10" dirty="0">
                <a:solidFill>
                  <a:srgbClr val="0D0F1A"/>
                </a:solidFill>
                <a:latin typeface="Roboto"/>
                <a:cs typeface="Roboto"/>
              </a:rPr>
              <a:t>impressions, </a:t>
            </a:r>
            <a:r>
              <a:rPr sz="1700" dirty="0">
                <a:solidFill>
                  <a:srgbClr val="0D0F1A"/>
                </a:solidFill>
                <a:latin typeface="Roboto"/>
                <a:cs typeface="Roboto"/>
              </a:rPr>
              <a:t>etc.). </a:t>
            </a:r>
            <a:r>
              <a:rPr sz="1700" spc="-25" dirty="0">
                <a:solidFill>
                  <a:srgbClr val="0D0F1A"/>
                </a:solidFill>
                <a:latin typeface="Roboto"/>
                <a:cs typeface="Roboto"/>
              </a:rPr>
              <a:t>Based </a:t>
            </a:r>
            <a:r>
              <a:rPr sz="1700" dirty="0">
                <a:solidFill>
                  <a:srgbClr val="0D0F1A"/>
                </a:solidFill>
                <a:latin typeface="Roboto"/>
                <a:cs typeface="Roboto"/>
              </a:rPr>
              <a:t>on </a:t>
            </a:r>
            <a:r>
              <a:rPr sz="1700" spc="-45" dirty="0">
                <a:solidFill>
                  <a:srgbClr val="0D0F1A"/>
                </a:solidFill>
                <a:latin typeface="Roboto"/>
                <a:cs typeface="Roboto"/>
              </a:rPr>
              <a:t>the </a:t>
            </a:r>
            <a:r>
              <a:rPr sz="1700" spc="-30" dirty="0">
                <a:solidFill>
                  <a:srgbClr val="0D0F1A"/>
                </a:solidFill>
                <a:latin typeface="Roboto"/>
                <a:cs typeface="Roboto"/>
              </a:rPr>
              <a:t>analysis, </a:t>
            </a:r>
            <a:r>
              <a:rPr sz="1700" spc="-25" dirty="0">
                <a:solidFill>
                  <a:srgbClr val="0D0F1A"/>
                </a:solidFill>
                <a:latin typeface="Roboto"/>
                <a:cs typeface="Roboto"/>
              </a:rPr>
              <a:t>mention </a:t>
            </a:r>
            <a:r>
              <a:rPr sz="1700" spc="-15" dirty="0">
                <a:solidFill>
                  <a:srgbClr val="0D0F1A"/>
                </a:solidFill>
                <a:latin typeface="Roboto"/>
                <a:cs typeface="Roboto"/>
              </a:rPr>
              <a:t>the </a:t>
            </a:r>
            <a:r>
              <a:rPr sz="1700" spc="-20" dirty="0">
                <a:solidFill>
                  <a:srgbClr val="0D0F1A"/>
                </a:solidFill>
                <a:latin typeface="Roboto"/>
                <a:cs typeface="Roboto"/>
              </a:rPr>
              <a:t>strategies </a:t>
            </a:r>
            <a:r>
              <a:rPr sz="1700" spc="-5" dirty="0">
                <a:solidFill>
                  <a:srgbClr val="0D0F1A"/>
                </a:solidFill>
                <a:latin typeface="Roboto"/>
                <a:cs typeface="Roboto"/>
              </a:rPr>
              <a:t>and </a:t>
            </a:r>
            <a:r>
              <a:rPr sz="1700" spc="-15" dirty="0">
                <a:solidFill>
                  <a:srgbClr val="0D0F1A"/>
                </a:solidFill>
                <a:latin typeface="Roboto"/>
                <a:cs typeface="Roboto"/>
              </a:rPr>
              <a:t>areas </a:t>
            </a:r>
            <a:r>
              <a:rPr sz="1700" spc="15" dirty="0">
                <a:solidFill>
                  <a:srgbClr val="0D0F1A"/>
                </a:solidFill>
                <a:latin typeface="Roboto"/>
                <a:cs typeface="Roboto"/>
              </a:rPr>
              <a:t>for </a:t>
            </a:r>
            <a:r>
              <a:rPr sz="1700" spc="20" dirty="0">
                <a:solidFill>
                  <a:srgbClr val="0D0F1A"/>
                </a:solidFill>
                <a:latin typeface="Roboto"/>
                <a:cs typeface="Roboto"/>
              </a:rPr>
              <a:t> </a:t>
            </a:r>
            <a:r>
              <a:rPr sz="1700" spc="-15" dirty="0">
                <a:solidFill>
                  <a:srgbClr val="0D0F1A"/>
                </a:solidFill>
                <a:latin typeface="Roboto"/>
                <a:cs typeface="Roboto"/>
              </a:rPr>
              <a:t>improvement.</a:t>
            </a:r>
            <a:endParaRPr sz="1700">
              <a:latin typeface="Roboto"/>
              <a:cs typeface="Roboto"/>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Tree>
    <p:extLst>
      <p:ext uri="{BB962C8B-B14F-4D97-AF65-F5344CB8AC3E}">
        <p14:creationId xmlns:p14="http://schemas.microsoft.com/office/powerpoint/2010/main" val="321621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400" y="1371600"/>
            <a:ext cx="10914380" cy="612988"/>
          </a:xfrm>
          <a:prstGeom prst="rect">
            <a:avLst/>
          </a:prstGeom>
        </p:spPr>
        <p:txBody>
          <a:bodyPr vert="horz" wrap="square" lIns="0" tIns="12700" rIns="0" bIns="0" rtlCol="0">
            <a:spAutoFit/>
          </a:bodyPr>
          <a:lstStyle/>
          <a:p>
            <a:pPr marR="421005" algn="ctr">
              <a:lnSpc>
                <a:spcPct val="100000"/>
              </a:lnSpc>
              <a:spcBef>
                <a:spcPts val="100"/>
              </a:spcBef>
            </a:pPr>
            <a:r>
              <a:rPr sz="3900" b="1" spc="-150">
                <a:solidFill>
                  <a:srgbClr val="424242"/>
                </a:solidFill>
                <a:latin typeface="Roboto"/>
                <a:cs typeface="Roboto"/>
              </a:rPr>
              <a:t>I</a:t>
            </a:r>
            <a:r>
              <a:rPr sz="3900" b="1" spc="-204">
                <a:solidFill>
                  <a:srgbClr val="424242"/>
                </a:solidFill>
                <a:latin typeface="Roboto"/>
                <a:cs typeface="Roboto"/>
              </a:rPr>
              <a:t>n</a:t>
            </a:r>
            <a:r>
              <a:rPr sz="3900" b="1" spc="-215">
                <a:solidFill>
                  <a:srgbClr val="424242"/>
                </a:solidFill>
                <a:latin typeface="Roboto"/>
                <a:cs typeface="Roboto"/>
              </a:rPr>
              <a:t>s</a:t>
            </a:r>
            <a:r>
              <a:rPr sz="3900" b="1" spc="-160">
                <a:solidFill>
                  <a:srgbClr val="424242"/>
                </a:solidFill>
                <a:latin typeface="Roboto"/>
                <a:cs typeface="Roboto"/>
              </a:rPr>
              <a:t>t</a:t>
            </a:r>
            <a:r>
              <a:rPr sz="3900" b="1" spc="-200">
                <a:solidFill>
                  <a:srgbClr val="424242"/>
                </a:solidFill>
                <a:latin typeface="Roboto"/>
                <a:cs typeface="Roboto"/>
              </a:rPr>
              <a:t>a</a:t>
            </a:r>
            <a:r>
              <a:rPr sz="3900" b="1" spc="-204">
                <a:solidFill>
                  <a:srgbClr val="424242"/>
                </a:solidFill>
                <a:latin typeface="Roboto"/>
                <a:cs typeface="Roboto"/>
              </a:rPr>
              <a:t>g</a:t>
            </a:r>
            <a:r>
              <a:rPr sz="3900" b="1" spc="-75">
                <a:solidFill>
                  <a:srgbClr val="424242"/>
                </a:solidFill>
                <a:latin typeface="Roboto"/>
                <a:cs typeface="Roboto"/>
              </a:rPr>
              <a:t>r</a:t>
            </a:r>
            <a:r>
              <a:rPr sz="3900" b="1" spc="-200">
                <a:solidFill>
                  <a:srgbClr val="424242"/>
                </a:solidFill>
                <a:latin typeface="Roboto"/>
                <a:cs typeface="Roboto"/>
              </a:rPr>
              <a:t>a</a:t>
            </a:r>
            <a:r>
              <a:rPr sz="3900" b="1">
                <a:solidFill>
                  <a:srgbClr val="424242"/>
                </a:solidFill>
                <a:latin typeface="Roboto"/>
                <a:cs typeface="Roboto"/>
              </a:rPr>
              <a:t>m</a:t>
            </a:r>
            <a:r>
              <a:rPr sz="3900" b="1" spc="-350">
                <a:solidFill>
                  <a:srgbClr val="424242"/>
                </a:solidFill>
                <a:latin typeface="Roboto"/>
                <a:cs typeface="Roboto"/>
              </a:rPr>
              <a:t> </a:t>
            </a:r>
            <a:r>
              <a:rPr sz="3900" b="1" spc="-215">
                <a:solidFill>
                  <a:srgbClr val="424242"/>
                </a:solidFill>
                <a:latin typeface="Roboto"/>
                <a:cs typeface="Roboto"/>
              </a:rPr>
              <a:t>S</a:t>
            </a:r>
            <a:r>
              <a:rPr sz="3900" b="1" spc="-160">
                <a:solidFill>
                  <a:srgbClr val="424242"/>
                </a:solidFill>
                <a:latin typeface="Roboto"/>
                <a:cs typeface="Roboto"/>
              </a:rPr>
              <a:t>t</a:t>
            </a:r>
            <a:r>
              <a:rPr sz="3900" b="1" spc="-210">
                <a:solidFill>
                  <a:srgbClr val="424242"/>
                </a:solidFill>
                <a:latin typeface="Roboto"/>
                <a:cs typeface="Roboto"/>
              </a:rPr>
              <a:t>o</a:t>
            </a:r>
            <a:r>
              <a:rPr sz="3900" b="1" spc="-75">
                <a:solidFill>
                  <a:srgbClr val="424242"/>
                </a:solidFill>
                <a:latin typeface="Roboto"/>
                <a:cs typeface="Roboto"/>
              </a:rPr>
              <a:t>r</a:t>
            </a:r>
            <a:r>
              <a:rPr sz="3900" b="1" spc="-35">
                <a:solidFill>
                  <a:srgbClr val="424242"/>
                </a:solidFill>
                <a:latin typeface="Roboto"/>
                <a:cs typeface="Roboto"/>
              </a:rPr>
              <a:t>y</a:t>
            </a:r>
            <a:endParaRPr sz="3900">
              <a:latin typeface="Roboto"/>
              <a:cs typeface="Roboto"/>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8194" name="AutoShape 2" descr="blob:https://web.whatsapp.com/7ca81990-08f0-48e9-ac00-4703b07d61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6" name="AutoShape 4" descr="blob:https://web.whatsapp.com/7ca81990-08f0-48e9-ac00-4703b07d61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8" name="AutoShape 6" descr="blob:https://web.whatsapp.com/7ca81990-08f0-48e9-ac00-4703b07d61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00" name="AutoShape 8" descr="blob:https://web.whatsapp.com/7ca81990-08f0-48e9-ac00-4703b07d61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7" descr="insta 1.jpg"/>
          <p:cNvPicPr>
            <a:picLocks noChangeAspect="1"/>
          </p:cNvPicPr>
          <p:nvPr/>
        </p:nvPicPr>
        <p:blipFill>
          <a:blip r:embed="rId2"/>
          <a:stretch>
            <a:fillRect/>
          </a:stretch>
        </p:blipFill>
        <p:spPr>
          <a:xfrm>
            <a:off x="2209800" y="2133600"/>
            <a:ext cx="2286000" cy="4267200"/>
          </a:xfrm>
          <a:prstGeom prst="rect">
            <a:avLst/>
          </a:prstGeom>
        </p:spPr>
      </p:pic>
      <p:pic>
        <p:nvPicPr>
          <p:cNvPr id="9" name="Picture 8" descr="insta 2.jpg"/>
          <p:cNvPicPr>
            <a:picLocks noChangeAspect="1"/>
          </p:cNvPicPr>
          <p:nvPr/>
        </p:nvPicPr>
        <p:blipFill>
          <a:blip r:embed="rId3" cstate="print"/>
          <a:stretch>
            <a:fillRect/>
          </a:stretch>
        </p:blipFill>
        <p:spPr>
          <a:xfrm>
            <a:off x="4953000" y="2133600"/>
            <a:ext cx="2438400" cy="4303059"/>
          </a:xfrm>
          <a:prstGeom prst="rect">
            <a:avLst/>
          </a:prstGeom>
        </p:spPr>
      </p:pic>
      <p:pic>
        <p:nvPicPr>
          <p:cNvPr id="10" name="Picture 9" descr="insta 3.jpg"/>
          <p:cNvPicPr>
            <a:picLocks noChangeAspect="1"/>
          </p:cNvPicPr>
          <p:nvPr/>
        </p:nvPicPr>
        <p:blipFill>
          <a:blip r:embed="rId4" cstate="print"/>
          <a:stretch>
            <a:fillRect/>
          </a:stretch>
        </p:blipFill>
        <p:spPr>
          <a:xfrm>
            <a:off x="7848600" y="2098040"/>
            <a:ext cx="2438399" cy="4267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A5B2A1-01D7-7DCE-C300-BD85BDB406D3}"/>
              </a:ext>
            </a:extLst>
          </p:cNvPr>
          <p:cNvSpPr>
            <a:spLocks noGrp="1"/>
          </p:cNvSpPr>
          <p:nvPr>
            <p:ph type="title"/>
          </p:nvPr>
        </p:nvSpPr>
        <p:spPr>
          <a:xfrm>
            <a:off x="3200400" y="304800"/>
            <a:ext cx="10820400" cy="292388"/>
          </a:xfrm>
        </p:spPr>
        <p:txBody>
          <a:bodyPr/>
          <a:lstStyle/>
          <a:p>
            <a:r>
              <a:rPr lang="en-IN" dirty="0"/>
              <a:t>.</a:t>
            </a:r>
          </a:p>
        </p:txBody>
      </p:sp>
      <p:pic>
        <p:nvPicPr>
          <p:cNvPr id="7" name="Picture 6">
            <a:extLst>
              <a:ext uri="{FF2B5EF4-FFF2-40B4-BE49-F238E27FC236}">
                <a16:creationId xmlns:a16="http://schemas.microsoft.com/office/drawing/2014/main" id="{C885B795-B864-6921-5D66-4020A55A3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89560"/>
            <a:ext cx="3086100" cy="6553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52400"/>
            <a:ext cx="10820400" cy="660400"/>
          </a:xfrm>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609600" y="812800"/>
            <a:ext cx="10668000" cy="1844095"/>
          </a:xfrm>
          <a:prstGeom prst="rect">
            <a:avLst/>
          </a:prstGeom>
        </p:spPr>
        <p:txBody>
          <a:bodyPr vert="horz" wrap="square" lIns="0" tIns="12700" rIns="0" bIns="0" rtlCol="0">
            <a:spAutoFit/>
          </a:bodyPr>
          <a:lstStyle/>
          <a:p>
            <a:pPr marL="650240" algn="ctr">
              <a:lnSpc>
                <a:spcPct val="100000"/>
              </a:lnSpc>
              <a:spcBef>
                <a:spcPts val="100"/>
              </a:spcBef>
            </a:pPr>
            <a:r>
              <a:rPr sz="3900" b="1" spc="-285" dirty="0">
                <a:solidFill>
                  <a:srgbClr val="424242"/>
                </a:solidFill>
                <a:latin typeface="Roboto"/>
                <a:cs typeface="Roboto"/>
              </a:rPr>
              <a:t>D</a:t>
            </a:r>
            <a:r>
              <a:rPr sz="3900" b="1" spc="-45" dirty="0">
                <a:solidFill>
                  <a:srgbClr val="424242"/>
                </a:solidFill>
                <a:latin typeface="Roboto"/>
                <a:cs typeface="Roboto"/>
              </a:rPr>
              <a:t>e</a:t>
            </a:r>
            <a:r>
              <a:rPr sz="3900" b="1" spc="-215" dirty="0">
                <a:solidFill>
                  <a:srgbClr val="424242"/>
                </a:solidFill>
                <a:latin typeface="Roboto"/>
                <a:cs typeface="Roboto"/>
              </a:rPr>
              <a:t>s</a:t>
            </a:r>
            <a:r>
              <a:rPr sz="3900" b="1" spc="-145" dirty="0">
                <a:solidFill>
                  <a:srgbClr val="424242"/>
                </a:solidFill>
                <a:latin typeface="Roboto"/>
                <a:cs typeface="Roboto"/>
              </a:rPr>
              <a:t>i</a:t>
            </a:r>
            <a:r>
              <a:rPr sz="3900" b="1" spc="-105" dirty="0">
                <a:solidFill>
                  <a:srgbClr val="424242"/>
                </a:solidFill>
                <a:latin typeface="Roboto"/>
                <a:cs typeface="Roboto"/>
              </a:rPr>
              <a:t>g</a:t>
            </a:r>
            <a:r>
              <a:rPr sz="3900" b="1" spc="-204" dirty="0">
                <a:solidFill>
                  <a:srgbClr val="424242"/>
                </a:solidFill>
                <a:latin typeface="Roboto"/>
                <a:cs typeface="Roboto"/>
              </a:rPr>
              <a:t>n</a:t>
            </a:r>
            <a:r>
              <a:rPr sz="3900" b="1" spc="-215" dirty="0">
                <a:solidFill>
                  <a:srgbClr val="424242"/>
                </a:solidFill>
                <a:latin typeface="Roboto"/>
                <a:cs typeface="Roboto"/>
              </a:rPr>
              <a:t>s</a:t>
            </a:r>
            <a:r>
              <a:rPr sz="3900" b="1" spc="-275" dirty="0">
                <a:solidFill>
                  <a:srgbClr val="424242"/>
                </a:solidFill>
                <a:latin typeface="Roboto"/>
                <a:cs typeface="Roboto"/>
              </a:rPr>
              <a:t>/</a:t>
            </a:r>
            <a:r>
              <a:rPr sz="3900" b="1" spc="-85" dirty="0">
                <a:solidFill>
                  <a:srgbClr val="424242"/>
                </a:solidFill>
                <a:latin typeface="Roboto"/>
                <a:cs typeface="Roboto"/>
              </a:rPr>
              <a:t>V</a:t>
            </a:r>
            <a:r>
              <a:rPr sz="3900" b="1" spc="-145" dirty="0">
                <a:solidFill>
                  <a:srgbClr val="424242"/>
                </a:solidFill>
                <a:latin typeface="Roboto"/>
                <a:cs typeface="Roboto"/>
              </a:rPr>
              <a:t>i</a:t>
            </a:r>
            <a:r>
              <a:rPr sz="3900" b="1" spc="-204" dirty="0">
                <a:solidFill>
                  <a:srgbClr val="424242"/>
                </a:solidFill>
                <a:latin typeface="Roboto"/>
                <a:cs typeface="Roboto"/>
              </a:rPr>
              <a:t>d</a:t>
            </a:r>
            <a:r>
              <a:rPr sz="3900" b="1" spc="-45" dirty="0">
                <a:solidFill>
                  <a:srgbClr val="424242"/>
                </a:solidFill>
                <a:latin typeface="Roboto"/>
                <a:cs typeface="Roboto"/>
              </a:rPr>
              <a:t>e</a:t>
            </a:r>
            <a:r>
              <a:rPr sz="3900" b="1" dirty="0">
                <a:solidFill>
                  <a:srgbClr val="424242"/>
                </a:solidFill>
                <a:latin typeface="Roboto"/>
                <a:cs typeface="Roboto"/>
              </a:rPr>
              <a:t>o</a:t>
            </a:r>
            <a:r>
              <a:rPr sz="3900" b="1" spc="-280" dirty="0">
                <a:solidFill>
                  <a:srgbClr val="424242"/>
                </a:solidFill>
                <a:latin typeface="Roboto"/>
                <a:cs typeface="Roboto"/>
              </a:rPr>
              <a:t> </a:t>
            </a:r>
            <a:r>
              <a:rPr sz="3900" b="1" spc="-175" dirty="0">
                <a:solidFill>
                  <a:srgbClr val="424242"/>
                </a:solidFill>
                <a:latin typeface="Roboto"/>
                <a:cs typeface="Roboto"/>
              </a:rPr>
              <a:t>E</a:t>
            </a:r>
            <a:r>
              <a:rPr sz="3900" b="1" spc="-105" dirty="0">
                <a:solidFill>
                  <a:srgbClr val="424242"/>
                </a:solidFill>
                <a:latin typeface="Roboto"/>
                <a:cs typeface="Roboto"/>
              </a:rPr>
              <a:t>d</a:t>
            </a:r>
            <a:r>
              <a:rPr sz="3900" b="1" spc="-145" dirty="0">
                <a:solidFill>
                  <a:srgbClr val="424242"/>
                </a:solidFill>
                <a:latin typeface="Roboto"/>
                <a:cs typeface="Roboto"/>
              </a:rPr>
              <a:t>i</a:t>
            </a:r>
            <a:r>
              <a:rPr sz="3900" b="1" spc="-160" dirty="0">
                <a:solidFill>
                  <a:srgbClr val="424242"/>
                </a:solidFill>
                <a:latin typeface="Roboto"/>
                <a:cs typeface="Roboto"/>
              </a:rPr>
              <a:t>t</a:t>
            </a:r>
            <a:r>
              <a:rPr sz="3900" b="1" spc="-145" dirty="0">
                <a:solidFill>
                  <a:srgbClr val="424242"/>
                </a:solidFill>
                <a:latin typeface="Roboto"/>
                <a:cs typeface="Roboto"/>
              </a:rPr>
              <a:t>i</a:t>
            </a:r>
            <a:r>
              <a:rPr sz="3900" b="1" spc="-105" dirty="0">
                <a:solidFill>
                  <a:srgbClr val="424242"/>
                </a:solidFill>
                <a:latin typeface="Roboto"/>
                <a:cs typeface="Roboto"/>
              </a:rPr>
              <a:t>n</a:t>
            </a:r>
            <a:r>
              <a:rPr sz="3900" b="1" spc="25" dirty="0">
                <a:solidFill>
                  <a:srgbClr val="424242"/>
                </a:solidFill>
                <a:latin typeface="Roboto"/>
                <a:cs typeface="Roboto"/>
              </a:rPr>
              <a:t>g</a:t>
            </a:r>
            <a:endParaRPr sz="3900" dirty="0">
              <a:latin typeface="Roboto"/>
              <a:cs typeface="Roboto"/>
            </a:endParaRPr>
          </a:p>
          <a:p>
            <a:pPr marL="431800" indent="-419100">
              <a:lnSpc>
                <a:spcPts val="2240"/>
              </a:lnSpc>
              <a:spcBef>
                <a:spcPts val="2920"/>
              </a:spcBef>
              <a:buFont typeface="Lucida Sans Unicode"/>
              <a:buChar char="●"/>
              <a:tabLst>
                <a:tab pos="431165" algn="l"/>
                <a:tab pos="431800" algn="l"/>
              </a:tabLst>
            </a:pPr>
            <a:r>
              <a:rPr sz="1900" spc="-50" dirty="0">
                <a:latin typeface="Roboto"/>
                <a:cs typeface="Roboto"/>
              </a:rPr>
              <a:t>Design</a:t>
            </a:r>
            <a:r>
              <a:rPr sz="1900" spc="-120" dirty="0">
                <a:latin typeface="Roboto"/>
                <a:cs typeface="Roboto"/>
              </a:rPr>
              <a:t> </a:t>
            </a:r>
            <a:r>
              <a:rPr sz="1900" spc="-20" dirty="0">
                <a:latin typeface="Roboto"/>
                <a:cs typeface="Roboto"/>
              </a:rPr>
              <a:t>Tools</a:t>
            </a:r>
            <a:r>
              <a:rPr sz="1900" spc="-45" dirty="0">
                <a:latin typeface="Roboto"/>
                <a:cs typeface="Roboto"/>
              </a:rPr>
              <a:t> Familiarization</a:t>
            </a:r>
            <a:r>
              <a:rPr sz="1900" spc="-114" dirty="0">
                <a:latin typeface="Roboto"/>
                <a:cs typeface="Roboto"/>
              </a:rPr>
              <a:t> </a:t>
            </a:r>
            <a:r>
              <a:rPr sz="1900" spc="-30" dirty="0">
                <a:latin typeface="Roboto"/>
                <a:cs typeface="Roboto"/>
              </a:rPr>
              <a:t>(use</a:t>
            </a:r>
            <a:r>
              <a:rPr sz="1900" spc="-75" dirty="0">
                <a:latin typeface="Roboto"/>
                <a:cs typeface="Roboto"/>
              </a:rPr>
              <a:t> </a:t>
            </a:r>
            <a:r>
              <a:rPr sz="1900" spc="-45" dirty="0">
                <a:latin typeface="Roboto"/>
                <a:cs typeface="Roboto"/>
              </a:rPr>
              <a:t>Canva</a:t>
            </a:r>
            <a:r>
              <a:rPr sz="1900" dirty="0">
                <a:latin typeface="Roboto"/>
                <a:cs typeface="Roboto"/>
              </a:rPr>
              <a:t> </a:t>
            </a:r>
            <a:r>
              <a:rPr sz="1900" spc="-15" dirty="0">
                <a:latin typeface="Roboto"/>
                <a:cs typeface="Roboto"/>
              </a:rPr>
              <a:t>for</a:t>
            </a:r>
            <a:r>
              <a:rPr sz="1900" spc="-110" dirty="0">
                <a:latin typeface="Roboto"/>
                <a:cs typeface="Roboto"/>
              </a:rPr>
              <a:t> </a:t>
            </a:r>
            <a:r>
              <a:rPr sz="1900" spc="-45" dirty="0">
                <a:latin typeface="Roboto"/>
                <a:cs typeface="Roboto"/>
              </a:rPr>
              <a:t>creating</a:t>
            </a:r>
            <a:r>
              <a:rPr sz="1900" spc="-30" dirty="0">
                <a:latin typeface="Roboto"/>
                <a:cs typeface="Roboto"/>
              </a:rPr>
              <a:t> </a:t>
            </a:r>
            <a:r>
              <a:rPr sz="1900" spc="-50" dirty="0">
                <a:latin typeface="Roboto"/>
                <a:cs typeface="Roboto"/>
              </a:rPr>
              <a:t>visually</a:t>
            </a:r>
            <a:r>
              <a:rPr sz="1900" spc="-65" dirty="0">
                <a:latin typeface="Roboto"/>
                <a:cs typeface="Roboto"/>
              </a:rPr>
              <a:t> </a:t>
            </a:r>
            <a:r>
              <a:rPr sz="1900" spc="-35" dirty="0">
                <a:latin typeface="Roboto"/>
                <a:cs typeface="Roboto"/>
              </a:rPr>
              <a:t>appealing</a:t>
            </a:r>
            <a:r>
              <a:rPr sz="1900" spc="-30" dirty="0">
                <a:latin typeface="Roboto"/>
                <a:cs typeface="Roboto"/>
              </a:rPr>
              <a:t> </a:t>
            </a:r>
            <a:r>
              <a:rPr sz="1900" spc="-50" dirty="0">
                <a:latin typeface="Roboto"/>
                <a:cs typeface="Roboto"/>
              </a:rPr>
              <a:t>graphics)</a:t>
            </a:r>
            <a:endParaRPr sz="1900" dirty="0">
              <a:latin typeface="Roboto"/>
              <a:cs typeface="Roboto"/>
            </a:endParaRPr>
          </a:p>
          <a:p>
            <a:pPr marL="431800" marR="5080" indent="-419100">
              <a:lnSpc>
                <a:spcPts val="2200"/>
              </a:lnSpc>
              <a:spcBef>
                <a:spcPts val="100"/>
              </a:spcBef>
              <a:buFont typeface="Lucida Sans Unicode"/>
              <a:buChar char="●"/>
              <a:tabLst>
                <a:tab pos="431165" algn="l"/>
                <a:tab pos="431800" algn="l"/>
              </a:tabLst>
            </a:pPr>
            <a:r>
              <a:rPr sz="1900" b="1" spc="-20" dirty="0">
                <a:latin typeface="Roboto"/>
                <a:cs typeface="Roboto"/>
              </a:rPr>
              <a:t>Video</a:t>
            </a:r>
            <a:r>
              <a:rPr sz="1900" b="1" spc="-45" dirty="0">
                <a:latin typeface="Roboto"/>
                <a:cs typeface="Roboto"/>
              </a:rPr>
              <a:t> </a:t>
            </a:r>
            <a:r>
              <a:rPr sz="1900" b="1" spc="-40" dirty="0">
                <a:latin typeface="Roboto"/>
                <a:cs typeface="Roboto"/>
              </a:rPr>
              <a:t>Creation:</a:t>
            </a:r>
            <a:r>
              <a:rPr sz="1900" b="1" spc="-5" dirty="0">
                <a:latin typeface="Roboto"/>
                <a:cs typeface="Roboto"/>
              </a:rPr>
              <a:t> </a:t>
            </a:r>
            <a:r>
              <a:rPr sz="1900" spc="-50" dirty="0">
                <a:latin typeface="Roboto"/>
                <a:cs typeface="Roboto"/>
              </a:rPr>
              <a:t>Utilize</a:t>
            </a:r>
            <a:r>
              <a:rPr sz="1900" spc="-75" dirty="0">
                <a:latin typeface="Roboto"/>
                <a:cs typeface="Roboto"/>
              </a:rPr>
              <a:t> </a:t>
            </a:r>
            <a:r>
              <a:rPr sz="1900" spc="5" dirty="0">
                <a:latin typeface="Roboto"/>
                <a:cs typeface="Roboto"/>
              </a:rPr>
              <a:t>VN</a:t>
            </a:r>
            <a:r>
              <a:rPr sz="1900" spc="-25" dirty="0">
                <a:latin typeface="Roboto"/>
                <a:cs typeface="Roboto"/>
              </a:rPr>
              <a:t> </a:t>
            </a:r>
            <a:r>
              <a:rPr sz="1900" spc="-55" dirty="0">
                <a:latin typeface="Roboto"/>
                <a:cs typeface="Roboto"/>
              </a:rPr>
              <a:t>or</a:t>
            </a:r>
            <a:r>
              <a:rPr sz="1900" spc="-114" dirty="0">
                <a:latin typeface="Roboto"/>
                <a:cs typeface="Roboto"/>
              </a:rPr>
              <a:t> </a:t>
            </a:r>
            <a:r>
              <a:rPr sz="1900" spc="-30" dirty="0">
                <a:latin typeface="Roboto"/>
                <a:cs typeface="Roboto"/>
              </a:rPr>
              <a:t>any</a:t>
            </a:r>
            <a:r>
              <a:rPr sz="1900" spc="-70" dirty="0">
                <a:latin typeface="Roboto"/>
                <a:cs typeface="Roboto"/>
              </a:rPr>
              <a:t> </a:t>
            </a:r>
            <a:r>
              <a:rPr sz="1900" spc="-45" dirty="0">
                <a:latin typeface="Roboto"/>
                <a:cs typeface="Roboto"/>
              </a:rPr>
              <a:t>video</a:t>
            </a:r>
            <a:r>
              <a:rPr sz="1900" spc="-50" dirty="0">
                <a:latin typeface="Roboto"/>
                <a:cs typeface="Roboto"/>
              </a:rPr>
              <a:t> </a:t>
            </a:r>
            <a:r>
              <a:rPr sz="1900" spc="-35" dirty="0">
                <a:latin typeface="Roboto"/>
                <a:cs typeface="Roboto"/>
              </a:rPr>
              <a:t>editor</a:t>
            </a:r>
            <a:r>
              <a:rPr sz="1900" spc="-15" dirty="0">
                <a:latin typeface="Roboto"/>
                <a:cs typeface="Roboto"/>
              </a:rPr>
              <a:t> </a:t>
            </a:r>
            <a:r>
              <a:rPr sz="1900" spc="-25" dirty="0">
                <a:latin typeface="Roboto"/>
                <a:cs typeface="Roboto"/>
              </a:rPr>
              <a:t>of</a:t>
            </a:r>
            <a:r>
              <a:rPr sz="1900" spc="-30" dirty="0">
                <a:latin typeface="Roboto"/>
                <a:cs typeface="Roboto"/>
              </a:rPr>
              <a:t> </a:t>
            </a:r>
            <a:r>
              <a:rPr sz="1900" spc="-65" dirty="0">
                <a:latin typeface="Roboto"/>
                <a:cs typeface="Roboto"/>
              </a:rPr>
              <a:t>your</a:t>
            </a:r>
            <a:r>
              <a:rPr sz="1900" spc="-15" dirty="0">
                <a:latin typeface="Roboto"/>
                <a:cs typeface="Roboto"/>
              </a:rPr>
              <a:t> </a:t>
            </a:r>
            <a:r>
              <a:rPr sz="1900" spc="-40" dirty="0">
                <a:latin typeface="Roboto"/>
                <a:cs typeface="Roboto"/>
              </a:rPr>
              <a:t>choice</a:t>
            </a:r>
            <a:r>
              <a:rPr sz="1900" spc="-70" dirty="0">
                <a:latin typeface="Roboto"/>
                <a:cs typeface="Roboto"/>
              </a:rPr>
              <a:t> </a:t>
            </a:r>
            <a:r>
              <a:rPr sz="1900" spc="-20" dirty="0">
                <a:latin typeface="Roboto"/>
                <a:cs typeface="Roboto"/>
              </a:rPr>
              <a:t>to</a:t>
            </a:r>
            <a:r>
              <a:rPr sz="1900" spc="-55" dirty="0">
                <a:latin typeface="Roboto"/>
                <a:cs typeface="Roboto"/>
              </a:rPr>
              <a:t> </a:t>
            </a:r>
            <a:r>
              <a:rPr sz="1900" spc="-25" dirty="0">
                <a:latin typeface="Roboto"/>
                <a:cs typeface="Roboto"/>
              </a:rPr>
              <a:t>create</a:t>
            </a:r>
            <a:r>
              <a:rPr sz="1900" spc="-75" dirty="0">
                <a:latin typeface="Roboto"/>
                <a:cs typeface="Roboto"/>
              </a:rPr>
              <a:t> </a:t>
            </a:r>
            <a:r>
              <a:rPr sz="1900" spc="-40" dirty="0">
                <a:latin typeface="Roboto"/>
                <a:cs typeface="Roboto"/>
              </a:rPr>
              <a:t>videos</a:t>
            </a:r>
            <a:r>
              <a:rPr sz="1900" spc="-50" dirty="0">
                <a:latin typeface="Roboto"/>
                <a:cs typeface="Roboto"/>
              </a:rPr>
              <a:t> related</a:t>
            </a:r>
            <a:r>
              <a:rPr sz="1900" spc="-40" dirty="0">
                <a:latin typeface="Roboto"/>
                <a:cs typeface="Roboto"/>
              </a:rPr>
              <a:t> </a:t>
            </a:r>
            <a:r>
              <a:rPr sz="1900" spc="-20" dirty="0">
                <a:latin typeface="Roboto"/>
                <a:cs typeface="Roboto"/>
              </a:rPr>
              <a:t>to</a:t>
            </a:r>
            <a:r>
              <a:rPr sz="1900" spc="-55" dirty="0">
                <a:latin typeface="Roboto"/>
                <a:cs typeface="Roboto"/>
              </a:rPr>
              <a:t> </a:t>
            </a:r>
            <a:r>
              <a:rPr sz="1900" spc="-40" dirty="0">
                <a:latin typeface="Roboto"/>
                <a:cs typeface="Roboto"/>
              </a:rPr>
              <a:t>the </a:t>
            </a:r>
            <a:r>
              <a:rPr sz="1900" spc="-455" dirty="0">
                <a:latin typeface="Roboto"/>
                <a:cs typeface="Roboto"/>
              </a:rPr>
              <a:t> </a:t>
            </a:r>
            <a:r>
              <a:rPr sz="1900" spc="-50" dirty="0">
                <a:latin typeface="Roboto"/>
                <a:cs typeface="Roboto"/>
              </a:rPr>
              <a:t>chosen</a:t>
            </a:r>
            <a:r>
              <a:rPr sz="1900" spc="-30" dirty="0">
                <a:latin typeface="Roboto"/>
                <a:cs typeface="Roboto"/>
              </a:rPr>
              <a:t> </a:t>
            </a:r>
            <a:r>
              <a:rPr sz="1900" spc="-35" dirty="0">
                <a:latin typeface="Roboto"/>
                <a:cs typeface="Roboto"/>
              </a:rPr>
              <a:t>topic.</a:t>
            </a:r>
            <a:endParaRPr sz="1900" dirty="0">
              <a:latin typeface="Roboto"/>
              <a:cs typeface="Roboto"/>
            </a:endParaRPr>
          </a:p>
        </p:txBody>
      </p:sp>
      <p:pic>
        <p:nvPicPr>
          <p:cNvPr id="4" name="design vedio yesh">
            <a:hlinkClick r:id="" action="ppaction://media"/>
            <a:extLst>
              <a:ext uri="{FF2B5EF4-FFF2-40B4-BE49-F238E27FC236}">
                <a16:creationId xmlns:a16="http://schemas.microsoft.com/office/drawing/2014/main" id="{837C1CD0-AAB5-F3C2-F16E-9FFA187EB9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81400" y="2819400"/>
            <a:ext cx="5105400"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52400"/>
            <a:ext cx="10820400" cy="660400"/>
          </a:xfrm>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6" name="TextBox 5">
            <a:extLst>
              <a:ext uri="{FF2B5EF4-FFF2-40B4-BE49-F238E27FC236}">
                <a16:creationId xmlns:a16="http://schemas.microsoft.com/office/drawing/2014/main" id="{A7908D66-3D22-0B6D-442C-25C50F25545D}"/>
              </a:ext>
            </a:extLst>
          </p:cNvPr>
          <p:cNvSpPr txBox="1"/>
          <p:nvPr/>
        </p:nvSpPr>
        <p:spPr>
          <a:xfrm>
            <a:off x="1295400" y="1751320"/>
            <a:ext cx="9677400" cy="1887696"/>
          </a:xfrm>
          <a:prstGeom prst="rect">
            <a:avLst/>
          </a:prstGeom>
          <a:noFill/>
        </p:spPr>
        <p:txBody>
          <a:bodyPr wrap="square">
            <a:spAutoFit/>
          </a:bodyPr>
          <a:lstStyle/>
          <a:p>
            <a:pPr marL="12700">
              <a:lnSpc>
                <a:spcPct val="100000"/>
              </a:lnSpc>
              <a:spcBef>
                <a:spcPts val="100"/>
              </a:spcBef>
            </a:pPr>
            <a:r>
              <a:rPr lang="en-US" sz="2000" b="1" spc="-25" dirty="0">
                <a:solidFill>
                  <a:srgbClr val="424242"/>
                </a:solidFill>
                <a:latin typeface="Roboto"/>
                <a:cs typeface="Roboto"/>
              </a:rPr>
              <a:t>Social</a:t>
            </a:r>
            <a:r>
              <a:rPr lang="en-US" sz="2000" b="1" spc="-55" dirty="0">
                <a:solidFill>
                  <a:srgbClr val="424242"/>
                </a:solidFill>
                <a:latin typeface="Roboto"/>
                <a:cs typeface="Roboto"/>
              </a:rPr>
              <a:t> </a:t>
            </a:r>
            <a:r>
              <a:rPr lang="en-US" sz="2000" b="1" spc="-10" dirty="0">
                <a:solidFill>
                  <a:srgbClr val="424242"/>
                </a:solidFill>
                <a:latin typeface="Roboto"/>
                <a:cs typeface="Roboto"/>
              </a:rPr>
              <a:t>Media</a:t>
            </a:r>
            <a:r>
              <a:rPr lang="en-US" sz="2000" b="1" spc="-110" dirty="0">
                <a:solidFill>
                  <a:srgbClr val="424242"/>
                </a:solidFill>
                <a:latin typeface="Roboto"/>
                <a:cs typeface="Roboto"/>
              </a:rPr>
              <a:t> </a:t>
            </a:r>
            <a:r>
              <a:rPr lang="en-US" sz="2000" b="1" spc="55" dirty="0">
                <a:solidFill>
                  <a:srgbClr val="424242"/>
                </a:solidFill>
                <a:latin typeface="Roboto"/>
                <a:cs typeface="Roboto"/>
              </a:rPr>
              <a:t>Ad</a:t>
            </a:r>
            <a:r>
              <a:rPr lang="en-US" sz="2000" b="1" spc="-90" dirty="0">
                <a:solidFill>
                  <a:srgbClr val="424242"/>
                </a:solidFill>
                <a:latin typeface="Roboto"/>
                <a:cs typeface="Roboto"/>
              </a:rPr>
              <a:t> </a:t>
            </a:r>
            <a:r>
              <a:rPr lang="en-US" sz="2000" b="1" spc="-15" dirty="0">
                <a:solidFill>
                  <a:srgbClr val="424242"/>
                </a:solidFill>
                <a:latin typeface="Roboto"/>
                <a:cs typeface="Roboto"/>
              </a:rPr>
              <a:t>Campaigns</a:t>
            </a:r>
            <a:endParaRPr lang="en-US" sz="2000" dirty="0">
              <a:latin typeface="Roboto"/>
              <a:cs typeface="Roboto"/>
            </a:endParaRPr>
          </a:p>
          <a:p>
            <a:pPr>
              <a:lnSpc>
                <a:spcPct val="100000"/>
              </a:lnSpc>
              <a:spcBef>
                <a:spcPts val="35"/>
              </a:spcBef>
            </a:pPr>
            <a:endParaRPr lang="en-US" sz="2000" dirty="0">
              <a:latin typeface="Roboto"/>
              <a:cs typeface="Roboto"/>
            </a:endParaRPr>
          </a:p>
          <a:p>
            <a:pPr marL="228600">
              <a:lnSpc>
                <a:spcPct val="100000"/>
              </a:lnSpc>
              <a:spcBef>
                <a:spcPts val="5"/>
              </a:spcBef>
            </a:pPr>
            <a:r>
              <a:rPr lang="en-US" sz="2000" b="1" spc="-10" dirty="0">
                <a:latin typeface="Roboto"/>
                <a:cs typeface="Roboto"/>
              </a:rPr>
              <a:t>A</a:t>
            </a:r>
            <a:r>
              <a:rPr lang="en-US" sz="2000" b="1" spc="-5" dirty="0">
                <a:latin typeface="Roboto"/>
                <a:cs typeface="Roboto"/>
              </a:rPr>
              <a:t>d</a:t>
            </a:r>
            <a:r>
              <a:rPr lang="en-US" sz="2000" b="1" spc="-45" dirty="0">
                <a:latin typeface="Roboto"/>
                <a:cs typeface="Roboto"/>
              </a:rPr>
              <a:t> </a:t>
            </a:r>
            <a:r>
              <a:rPr lang="en-US" sz="2000" b="1" spc="-10" dirty="0">
                <a:latin typeface="Roboto"/>
                <a:cs typeface="Roboto"/>
              </a:rPr>
              <a:t>C</a:t>
            </a:r>
            <a:r>
              <a:rPr lang="en-US" sz="2000" b="1" spc="-125" dirty="0">
                <a:latin typeface="Roboto"/>
                <a:cs typeface="Roboto"/>
              </a:rPr>
              <a:t>a</a:t>
            </a:r>
            <a:r>
              <a:rPr lang="en-US" sz="2000" b="1" spc="-45" dirty="0">
                <a:latin typeface="Roboto"/>
                <a:cs typeface="Roboto"/>
              </a:rPr>
              <a:t>m</a:t>
            </a:r>
            <a:r>
              <a:rPr lang="en-US" sz="2000" b="1" spc="25" dirty="0">
                <a:latin typeface="Roboto"/>
                <a:cs typeface="Roboto"/>
              </a:rPr>
              <a:t>p</a:t>
            </a:r>
            <a:r>
              <a:rPr lang="en-US" sz="2000" b="1" spc="-125" dirty="0">
                <a:latin typeface="Roboto"/>
                <a:cs typeface="Roboto"/>
              </a:rPr>
              <a:t>a</a:t>
            </a:r>
            <a:r>
              <a:rPr lang="en-US" sz="2000" b="1" spc="-10" dirty="0">
                <a:latin typeface="Roboto"/>
                <a:cs typeface="Roboto"/>
              </a:rPr>
              <a:t>i</a:t>
            </a:r>
            <a:r>
              <a:rPr lang="en-US" sz="2000" b="1" spc="-80" dirty="0">
                <a:latin typeface="Roboto"/>
                <a:cs typeface="Roboto"/>
              </a:rPr>
              <a:t>g</a:t>
            </a:r>
            <a:r>
              <a:rPr lang="en-US" sz="2000" b="1" spc="25" dirty="0">
                <a:latin typeface="Roboto"/>
                <a:cs typeface="Roboto"/>
              </a:rPr>
              <a:t>n</a:t>
            </a:r>
            <a:r>
              <a:rPr lang="en-US" sz="2000" b="1" spc="-5" dirty="0">
                <a:latin typeface="Roboto"/>
                <a:cs typeface="Roboto"/>
              </a:rPr>
              <a:t>s</a:t>
            </a:r>
            <a:r>
              <a:rPr lang="en-US" sz="2000" b="1" spc="-155" dirty="0">
                <a:latin typeface="Roboto"/>
                <a:cs typeface="Roboto"/>
              </a:rPr>
              <a:t> </a:t>
            </a:r>
            <a:r>
              <a:rPr lang="en-US" sz="2000" b="1" spc="25" dirty="0">
                <a:latin typeface="Roboto"/>
                <a:cs typeface="Roboto"/>
              </a:rPr>
              <a:t>o</a:t>
            </a:r>
            <a:r>
              <a:rPr lang="en-US" sz="2000" b="1" spc="-75" dirty="0">
                <a:latin typeface="Roboto"/>
                <a:cs typeface="Roboto"/>
              </a:rPr>
              <a:t>v</a:t>
            </a:r>
            <a:r>
              <a:rPr lang="en-US" sz="2000" b="1" dirty="0">
                <a:latin typeface="Roboto"/>
                <a:cs typeface="Roboto"/>
              </a:rPr>
              <a:t>e</a:t>
            </a:r>
            <a:r>
              <a:rPr lang="en-US" sz="2000" b="1" spc="25" dirty="0">
                <a:latin typeface="Roboto"/>
                <a:cs typeface="Roboto"/>
              </a:rPr>
              <a:t>r</a:t>
            </a:r>
            <a:r>
              <a:rPr lang="en-US" sz="2000" b="1" spc="-70" dirty="0">
                <a:latin typeface="Roboto"/>
                <a:cs typeface="Roboto"/>
              </a:rPr>
              <a:t> </a:t>
            </a:r>
            <a:r>
              <a:rPr lang="en-US" sz="2000" b="1" spc="-80" dirty="0">
                <a:latin typeface="Roboto"/>
                <a:cs typeface="Roboto"/>
              </a:rPr>
              <a:t>S</a:t>
            </a:r>
            <a:r>
              <a:rPr lang="en-US" sz="2000" b="1" spc="25" dirty="0">
                <a:latin typeface="Roboto"/>
                <a:cs typeface="Roboto"/>
              </a:rPr>
              <a:t>o</a:t>
            </a:r>
            <a:r>
              <a:rPr lang="en-US" sz="2000" b="1" spc="-85" dirty="0">
                <a:latin typeface="Roboto"/>
                <a:cs typeface="Roboto"/>
              </a:rPr>
              <a:t>c</a:t>
            </a:r>
            <a:r>
              <a:rPr lang="en-US" sz="2000" b="1" spc="-10" dirty="0">
                <a:latin typeface="Roboto"/>
                <a:cs typeface="Roboto"/>
              </a:rPr>
              <a:t>i</a:t>
            </a:r>
            <a:r>
              <a:rPr lang="en-US" sz="2000" b="1" spc="-25" dirty="0">
                <a:latin typeface="Roboto"/>
                <a:cs typeface="Roboto"/>
              </a:rPr>
              <a:t>a</a:t>
            </a:r>
            <a:r>
              <a:rPr lang="en-US" sz="2000" b="1" spc="-5" dirty="0">
                <a:latin typeface="Roboto"/>
                <a:cs typeface="Roboto"/>
              </a:rPr>
              <a:t>l</a:t>
            </a:r>
            <a:r>
              <a:rPr lang="en-US" sz="2000" b="1" spc="-80" dirty="0">
                <a:latin typeface="Roboto"/>
                <a:cs typeface="Roboto"/>
              </a:rPr>
              <a:t> </a:t>
            </a:r>
            <a:r>
              <a:rPr lang="en-US" sz="2000" b="1" spc="-55" dirty="0">
                <a:latin typeface="Roboto"/>
                <a:cs typeface="Roboto"/>
              </a:rPr>
              <a:t>M</a:t>
            </a:r>
            <a:r>
              <a:rPr lang="en-US" sz="2000" b="1" dirty="0">
                <a:latin typeface="Roboto"/>
                <a:cs typeface="Roboto"/>
              </a:rPr>
              <a:t>e</a:t>
            </a:r>
            <a:r>
              <a:rPr lang="en-US" sz="2000" b="1" spc="-80" dirty="0">
                <a:latin typeface="Roboto"/>
                <a:cs typeface="Roboto"/>
              </a:rPr>
              <a:t>d</a:t>
            </a:r>
            <a:r>
              <a:rPr lang="en-US" sz="2000" b="1" spc="-10" dirty="0">
                <a:latin typeface="Roboto"/>
                <a:cs typeface="Roboto"/>
              </a:rPr>
              <a:t>i</a:t>
            </a:r>
            <a:r>
              <a:rPr lang="en-US" sz="2000" b="1" spc="-125" dirty="0">
                <a:latin typeface="Roboto"/>
                <a:cs typeface="Roboto"/>
              </a:rPr>
              <a:t>a</a:t>
            </a:r>
            <a:r>
              <a:rPr lang="en-US" sz="2000" b="1" spc="-5" dirty="0">
                <a:latin typeface="Roboto"/>
                <a:cs typeface="Roboto"/>
              </a:rPr>
              <a:t>:</a:t>
            </a:r>
            <a:endParaRPr lang="en-US" sz="2000" dirty="0">
              <a:latin typeface="Roboto"/>
              <a:cs typeface="Roboto"/>
            </a:endParaRPr>
          </a:p>
          <a:p>
            <a:pPr>
              <a:lnSpc>
                <a:spcPct val="100000"/>
              </a:lnSpc>
              <a:spcBef>
                <a:spcPts val="35"/>
              </a:spcBef>
            </a:pPr>
            <a:endParaRPr lang="en-US" sz="2000" dirty="0">
              <a:latin typeface="Roboto"/>
              <a:cs typeface="Roboto"/>
            </a:endParaRPr>
          </a:p>
          <a:p>
            <a:pPr marL="228600" marR="5080">
              <a:lnSpc>
                <a:spcPts val="2200"/>
              </a:lnSpc>
              <a:spcBef>
                <a:spcPts val="5"/>
              </a:spcBef>
            </a:pPr>
            <a:r>
              <a:rPr lang="en-US" sz="2000" spc="-35" dirty="0">
                <a:latin typeface="Roboto"/>
                <a:cs typeface="Roboto"/>
              </a:rPr>
              <a:t>Come </a:t>
            </a:r>
            <a:r>
              <a:rPr lang="en-US" sz="2000" spc="-50" dirty="0">
                <a:latin typeface="Roboto"/>
                <a:cs typeface="Roboto"/>
              </a:rPr>
              <a:t>up with </a:t>
            </a:r>
            <a:r>
              <a:rPr lang="en-US" sz="2000" spc="-5" dirty="0">
                <a:latin typeface="Roboto"/>
                <a:cs typeface="Roboto"/>
              </a:rPr>
              <a:t>3 </a:t>
            </a:r>
            <a:r>
              <a:rPr lang="en-US" sz="2000" spc="-30" dirty="0">
                <a:latin typeface="Roboto"/>
                <a:cs typeface="Roboto"/>
              </a:rPr>
              <a:t>ad </a:t>
            </a:r>
            <a:r>
              <a:rPr lang="en-US" sz="2000" spc="-35" dirty="0">
                <a:latin typeface="Roboto"/>
                <a:cs typeface="Roboto"/>
              </a:rPr>
              <a:t>campaigns </a:t>
            </a:r>
            <a:r>
              <a:rPr lang="en-US" sz="2000" spc="-45" dirty="0">
                <a:latin typeface="Roboto"/>
                <a:cs typeface="Roboto"/>
              </a:rPr>
              <a:t>each </a:t>
            </a:r>
            <a:r>
              <a:rPr lang="en-US" sz="2000" spc="-50" dirty="0">
                <a:latin typeface="Roboto"/>
                <a:cs typeface="Roboto"/>
              </a:rPr>
              <a:t>covering </a:t>
            </a:r>
            <a:r>
              <a:rPr lang="en-US" sz="2000" spc="-20" dirty="0">
                <a:latin typeface="Roboto"/>
                <a:cs typeface="Roboto"/>
              </a:rPr>
              <a:t>one </a:t>
            </a:r>
            <a:r>
              <a:rPr lang="en-US" sz="2000" spc="-25" dirty="0">
                <a:latin typeface="Roboto"/>
                <a:cs typeface="Roboto"/>
              </a:rPr>
              <a:t>of </a:t>
            </a:r>
            <a:r>
              <a:rPr lang="en-US" sz="2000" spc="-40" dirty="0">
                <a:latin typeface="Roboto"/>
                <a:cs typeface="Roboto"/>
              </a:rPr>
              <a:t>the mentioned </a:t>
            </a:r>
            <a:r>
              <a:rPr lang="en-US" sz="2000" spc="-55" dirty="0">
                <a:latin typeface="Roboto"/>
                <a:cs typeface="Roboto"/>
              </a:rPr>
              <a:t>goals: </a:t>
            </a:r>
            <a:r>
              <a:rPr lang="en-US" sz="2000" spc="-40" dirty="0">
                <a:latin typeface="Roboto"/>
                <a:cs typeface="Roboto"/>
              </a:rPr>
              <a:t>brand </a:t>
            </a:r>
            <a:r>
              <a:rPr lang="en-US" sz="2000" spc="-50" dirty="0">
                <a:latin typeface="Roboto"/>
                <a:cs typeface="Roboto"/>
              </a:rPr>
              <a:t>awareness, </a:t>
            </a:r>
            <a:r>
              <a:rPr lang="en-US" sz="2000" spc="-459" dirty="0">
                <a:latin typeface="Roboto"/>
                <a:cs typeface="Roboto"/>
              </a:rPr>
              <a:t> </a:t>
            </a:r>
            <a:r>
              <a:rPr lang="en-US" sz="2000" spc="-55" dirty="0">
                <a:latin typeface="Roboto"/>
                <a:cs typeface="Roboto"/>
              </a:rPr>
              <a:t>driving</a:t>
            </a:r>
            <a:r>
              <a:rPr lang="en-US" sz="2000" spc="-45" dirty="0">
                <a:latin typeface="Roboto"/>
                <a:cs typeface="Roboto"/>
              </a:rPr>
              <a:t> </a:t>
            </a:r>
            <a:r>
              <a:rPr lang="en-US" sz="2000" spc="-35" dirty="0">
                <a:latin typeface="Roboto"/>
                <a:cs typeface="Roboto"/>
              </a:rPr>
              <a:t>website</a:t>
            </a:r>
            <a:r>
              <a:rPr lang="en-US" sz="2000" spc="-80" dirty="0">
                <a:latin typeface="Roboto"/>
                <a:cs typeface="Roboto"/>
              </a:rPr>
              <a:t> </a:t>
            </a:r>
            <a:r>
              <a:rPr lang="en-US" sz="2000" spc="-25" dirty="0">
                <a:latin typeface="Roboto"/>
                <a:cs typeface="Roboto"/>
              </a:rPr>
              <a:t>traffic,</a:t>
            </a:r>
            <a:r>
              <a:rPr lang="en-US" sz="2000" spc="-50" dirty="0">
                <a:latin typeface="Roboto"/>
                <a:cs typeface="Roboto"/>
              </a:rPr>
              <a:t> </a:t>
            </a:r>
            <a:r>
              <a:rPr lang="en-US" sz="2000" spc="-5" dirty="0">
                <a:latin typeface="Roboto"/>
                <a:cs typeface="Roboto"/>
              </a:rPr>
              <a:t>or</a:t>
            </a:r>
            <a:r>
              <a:rPr lang="en-US" sz="2000" spc="-120" dirty="0">
                <a:latin typeface="Roboto"/>
                <a:cs typeface="Roboto"/>
              </a:rPr>
              <a:t> </a:t>
            </a:r>
            <a:r>
              <a:rPr lang="en-US" sz="2000" spc="-50" dirty="0">
                <a:latin typeface="Roboto"/>
                <a:cs typeface="Roboto"/>
              </a:rPr>
              <a:t>generating</a:t>
            </a:r>
            <a:r>
              <a:rPr lang="en-US" sz="2000" spc="-40" dirty="0">
                <a:latin typeface="Roboto"/>
                <a:cs typeface="Roboto"/>
              </a:rPr>
              <a:t> </a:t>
            </a:r>
            <a:r>
              <a:rPr lang="en-US" sz="2000" spc="-25" dirty="0">
                <a:latin typeface="Roboto"/>
                <a:cs typeface="Roboto"/>
              </a:rPr>
              <a:t>leads</a:t>
            </a:r>
            <a:endParaRPr lang="en-US" sz="2000" dirty="0">
              <a:latin typeface="Roboto"/>
              <a:cs typeface="Roboto"/>
            </a:endParaRPr>
          </a:p>
        </p:txBody>
      </p:sp>
    </p:spTree>
    <p:extLst>
      <p:ext uri="{BB962C8B-B14F-4D97-AF65-F5344CB8AC3E}">
        <p14:creationId xmlns:p14="http://schemas.microsoft.com/office/powerpoint/2010/main" val="3737377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2ECC85-FE68-4DD7-1768-991E98B11E9B}"/>
              </a:ext>
            </a:extLst>
          </p:cNvPr>
          <p:cNvSpPr>
            <a:spLocks noGrp="1"/>
          </p:cNvSpPr>
          <p:nvPr>
            <p:ph type="title"/>
          </p:nvPr>
        </p:nvSpPr>
        <p:spPr>
          <a:xfrm>
            <a:off x="685800" y="530859"/>
            <a:ext cx="10820400" cy="677108"/>
          </a:xfrm>
        </p:spPr>
        <p:txBody>
          <a:bodyPr/>
          <a:lstStyle/>
          <a:p>
            <a:r>
              <a:rPr lang="en-IN" sz="2400" dirty="0"/>
              <a:t>Brand awareness : </a:t>
            </a:r>
            <a:r>
              <a:rPr lang="en-IN" sz="2000" b="0" dirty="0"/>
              <a:t>This video has been</a:t>
            </a:r>
            <a:br>
              <a:rPr lang="en-IN" sz="2000" b="0" dirty="0"/>
            </a:br>
            <a:r>
              <a:rPr lang="en-IN" sz="2000" b="0" dirty="0"/>
              <a:t>   uploaded in </a:t>
            </a:r>
            <a:r>
              <a:rPr lang="en-IN" sz="2000" b="0" dirty="0" err="1"/>
              <a:t>instagram</a:t>
            </a:r>
            <a:r>
              <a:rPr lang="en-IN" sz="2000" b="0" dirty="0"/>
              <a:t> </a:t>
            </a:r>
            <a:endParaRPr lang="en-IN" sz="2000" dirty="0"/>
          </a:p>
        </p:txBody>
      </p:sp>
      <p:pic>
        <p:nvPicPr>
          <p:cNvPr id="3" name="Picture 2">
            <a:extLst>
              <a:ext uri="{FF2B5EF4-FFF2-40B4-BE49-F238E27FC236}">
                <a16:creationId xmlns:a16="http://schemas.microsoft.com/office/drawing/2014/main" id="{E759CC0E-E4C0-4F20-D433-DB4987B6D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685800"/>
            <a:ext cx="2886075" cy="5095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0128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231FA5-482B-7496-DCAD-779D91771020}"/>
              </a:ext>
            </a:extLst>
          </p:cNvPr>
          <p:cNvSpPr>
            <a:spLocks noGrp="1"/>
          </p:cNvSpPr>
          <p:nvPr>
            <p:ph type="title"/>
          </p:nvPr>
        </p:nvSpPr>
        <p:spPr>
          <a:xfrm>
            <a:off x="685800" y="530859"/>
            <a:ext cx="10820400" cy="292388"/>
          </a:xfrm>
        </p:spPr>
        <p:txBody>
          <a:bodyPr/>
          <a:lstStyle/>
          <a:p>
            <a:r>
              <a:rPr lang="en-IN" dirty="0"/>
              <a:t>Driving traffic website</a:t>
            </a:r>
          </a:p>
        </p:txBody>
      </p:sp>
      <p:pic>
        <p:nvPicPr>
          <p:cNvPr id="2" name="Picture 1">
            <a:extLst>
              <a:ext uri="{FF2B5EF4-FFF2-40B4-BE49-F238E27FC236}">
                <a16:creationId xmlns:a16="http://schemas.microsoft.com/office/drawing/2014/main" id="{1E373C16-D4FF-C868-56EB-9A0C329089FE}"/>
              </a:ext>
            </a:extLst>
          </p:cNvPr>
          <p:cNvPicPr>
            <a:picLocks noChangeAspect="1"/>
          </p:cNvPicPr>
          <p:nvPr/>
        </p:nvPicPr>
        <p:blipFill>
          <a:blip r:embed="rId2"/>
          <a:stretch>
            <a:fillRect/>
          </a:stretch>
        </p:blipFill>
        <p:spPr>
          <a:xfrm>
            <a:off x="6781800" y="202566"/>
            <a:ext cx="3695700" cy="6124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2330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EC34D-53C4-E4ED-C203-553362765A24}"/>
              </a:ext>
            </a:extLst>
          </p:cNvPr>
          <p:cNvSpPr>
            <a:spLocks noGrp="1"/>
          </p:cNvSpPr>
          <p:nvPr>
            <p:ph type="title"/>
          </p:nvPr>
        </p:nvSpPr>
        <p:spPr>
          <a:xfrm>
            <a:off x="685800" y="530859"/>
            <a:ext cx="10820400" cy="292388"/>
          </a:xfrm>
        </p:spPr>
        <p:txBody>
          <a:bodyPr/>
          <a:lstStyle/>
          <a:p>
            <a:r>
              <a:rPr lang="en-IN" dirty="0"/>
              <a:t>Generating lead  : </a:t>
            </a:r>
          </a:p>
        </p:txBody>
      </p:sp>
      <p:pic>
        <p:nvPicPr>
          <p:cNvPr id="2" name="Picture 1">
            <a:extLst>
              <a:ext uri="{FF2B5EF4-FFF2-40B4-BE49-F238E27FC236}">
                <a16:creationId xmlns:a16="http://schemas.microsoft.com/office/drawing/2014/main" id="{A81FE2D5-A9FF-2622-5591-5EA228066614}"/>
              </a:ext>
            </a:extLst>
          </p:cNvPr>
          <p:cNvPicPr>
            <a:picLocks noChangeAspect="1"/>
          </p:cNvPicPr>
          <p:nvPr/>
        </p:nvPicPr>
        <p:blipFill>
          <a:blip r:embed="rId2"/>
          <a:stretch>
            <a:fillRect/>
          </a:stretch>
        </p:blipFill>
        <p:spPr>
          <a:xfrm>
            <a:off x="7239000" y="505459"/>
            <a:ext cx="3724275" cy="58388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927100" y="2781300"/>
            <a:ext cx="10194925" cy="1711960"/>
          </a:xfrm>
          <a:prstGeom prst="rect">
            <a:avLst/>
          </a:prstGeom>
        </p:spPr>
        <p:txBody>
          <a:bodyPr vert="horz" wrap="square" lIns="0" tIns="12700" rIns="0" bIns="0" rtlCol="0">
            <a:spAutoFit/>
          </a:bodyPr>
          <a:lstStyle/>
          <a:p>
            <a:pPr marL="431800">
              <a:lnSpc>
                <a:spcPts val="2240"/>
              </a:lnSpc>
              <a:spcBef>
                <a:spcPts val="100"/>
              </a:spcBef>
            </a:pPr>
            <a:r>
              <a:rPr sz="1900" b="1" spc="-40" dirty="0">
                <a:latin typeface="Roboto"/>
                <a:cs typeface="Roboto"/>
              </a:rPr>
              <a:t>For</a:t>
            </a:r>
            <a:r>
              <a:rPr sz="1900" b="1" spc="-75" dirty="0">
                <a:latin typeface="Roboto"/>
                <a:cs typeface="Roboto"/>
              </a:rPr>
              <a:t> </a:t>
            </a:r>
            <a:r>
              <a:rPr sz="1900" b="1" spc="-15" dirty="0">
                <a:latin typeface="Roboto"/>
                <a:cs typeface="Roboto"/>
              </a:rPr>
              <a:t>every</a:t>
            </a:r>
            <a:r>
              <a:rPr sz="1900" b="1" spc="-35" dirty="0">
                <a:latin typeface="Roboto"/>
                <a:cs typeface="Roboto"/>
              </a:rPr>
              <a:t> </a:t>
            </a:r>
            <a:r>
              <a:rPr sz="1900" b="1" spc="-45" dirty="0">
                <a:latin typeface="Roboto"/>
                <a:cs typeface="Roboto"/>
              </a:rPr>
              <a:t>campaign </a:t>
            </a:r>
            <a:r>
              <a:rPr sz="1900" b="1" spc="-30" dirty="0">
                <a:latin typeface="Roboto"/>
                <a:cs typeface="Roboto"/>
              </a:rPr>
              <a:t>clearly </a:t>
            </a:r>
            <a:r>
              <a:rPr sz="1900" b="1" spc="-20" dirty="0">
                <a:latin typeface="Roboto"/>
                <a:cs typeface="Roboto"/>
              </a:rPr>
              <a:t>define:</a:t>
            </a:r>
            <a:endParaRPr sz="1900">
              <a:latin typeface="Roboto"/>
              <a:cs typeface="Roboto"/>
            </a:endParaRPr>
          </a:p>
          <a:p>
            <a:pPr marL="431800" indent="-419100">
              <a:lnSpc>
                <a:spcPts val="2200"/>
              </a:lnSpc>
              <a:buFont typeface="Lucida Sans Unicode"/>
              <a:buChar char="●"/>
              <a:tabLst>
                <a:tab pos="431165" algn="l"/>
                <a:tab pos="431800" algn="l"/>
              </a:tabLst>
            </a:pPr>
            <a:r>
              <a:rPr sz="1900" b="1" spc="-25" dirty="0">
                <a:latin typeface="Roboto"/>
                <a:cs typeface="Roboto"/>
              </a:rPr>
              <a:t>Advertising</a:t>
            </a:r>
            <a:r>
              <a:rPr sz="1900" b="1" spc="-155" dirty="0">
                <a:latin typeface="Roboto"/>
                <a:cs typeface="Roboto"/>
              </a:rPr>
              <a:t> </a:t>
            </a:r>
            <a:r>
              <a:rPr sz="1900" b="1" spc="-30" dirty="0">
                <a:latin typeface="Roboto"/>
                <a:cs typeface="Roboto"/>
              </a:rPr>
              <a:t>Goals:</a:t>
            </a:r>
            <a:r>
              <a:rPr sz="1900" b="1" spc="-5" dirty="0">
                <a:latin typeface="Roboto"/>
                <a:cs typeface="Roboto"/>
              </a:rPr>
              <a:t> </a:t>
            </a:r>
            <a:r>
              <a:rPr sz="1900" spc="-55" dirty="0">
                <a:latin typeface="Roboto"/>
                <a:cs typeface="Roboto"/>
              </a:rPr>
              <a:t>increasing</a:t>
            </a:r>
            <a:r>
              <a:rPr sz="1900" spc="-30" dirty="0">
                <a:latin typeface="Roboto"/>
                <a:cs typeface="Roboto"/>
              </a:rPr>
              <a:t> </a:t>
            </a:r>
            <a:r>
              <a:rPr sz="1900" spc="-40" dirty="0">
                <a:latin typeface="Roboto"/>
                <a:cs typeface="Roboto"/>
              </a:rPr>
              <a:t>brand</a:t>
            </a:r>
            <a:r>
              <a:rPr sz="1900" spc="-35" dirty="0">
                <a:latin typeface="Roboto"/>
                <a:cs typeface="Roboto"/>
              </a:rPr>
              <a:t> </a:t>
            </a:r>
            <a:r>
              <a:rPr sz="1900" spc="-50" dirty="0">
                <a:latin typeface="Roboto"/>
                <a:cs typeface="Roboto"/>
              </a:rPr>
              <a:t>awareness,</a:t>
            </a:r>
            <a:r>
              <a:rPr sz="1900" spc="-45" dirty="0">
                <a:latin typeface="Roboto"/>
                <a:cs typeface="Roboto"/>
              </a:rPr>
              <a:t> </a:t>
            </a:r>
            <a:r>
              <a:rPr sz="1900" spc="-55" dirty="0">
                <a:latin typeface="Roboto"/>
                <a:cs typeface="Roboto"/>
              </a:rPr>
              <a:t>driving</a:t>
            </a:r>
            <a:r>
              <a:rPr sz="1900" spc="-30" dirty="0">
                <a:latin typeface="Roboto"/>
                <a:cs typeface="Roboto"/>
              </a:rPr>
              <a:t> </a:t>
            </a:r>
            <a:r>
              <a:rPr sz="1900" spc="-35" dirty="0">
                <a:latin typeface="Roboto"/>
                <a:cs typeface="Roboto"/>
              </a:rPr>
              <a:t>website</a:t>
            </a:r>
            <a:r>
              <a:rPr sz="1900" spc="-75" dirty="0">
                <a:latin typeface="Roboto"/>
                <a:cs typeface="Roboto"/>
              </a:rPr>
              <a:t> </a:t>
            </a:r>
            <a:r>
              <a:rPr sz="1900" spc="-25" dirty="0">
                <a:latin typeface="Roboto"/>
                <a:cs typeface="Roboto"/>
              </a:rPr>
              <a:t>traffic,</a:t>
            </a:r>
            <a:r>
              <a:rPr sz="1900" spc="-40" dirty="0">
                <a:latin typeface="Roboto"/>
                <a:cs typeface="Roboto"/>
              </a:rPr>
              <a:t> </a:t>
            </a:r>
            <a:r>
              <a:rPr sz="1900" spc="-55" dirty="0">
                <a:latin typeface="Roboto"/>
                <a:cs typeface="Roboto"/>
              </a:rPr>
              <a:t>or</a:t>
            </a:r>
            <a:r>
              <a:rPr sz="1900" spc="-15" dirty="0">
                <a:latin typeface="Roboto"/>
                <a:cs typeface="Roboto"/>
              </a:rPr>
              <a:t> </a:t>
            </a:r>
            <a:r>
              <a:rPr sz="1900" spc="-50" dirty="0">
                <a:latin typeface="Roboto"/>
                <a:cs typeface="Roboto"/>
              </a:rPr>
              <a:t>generating</a:t>
            </a:r>
            <a:r>
              <a:rPr sz="1900" spc="-30" dirty="0">
                <a:latin typeface="Roboto"/>
                <a:cs typeface="Roboto"/>
              </a:rPr>
              <a:t> </a:t>
            </a:r>
            <a:r>
              <a:rPr sz="1900" spc="-40" dirty="0">
                <a:latin typeface="Roboto"/>
                <a:cs typeface="Roboto"/>
              </a:rPr>
              <a:t>leads.</a:t>
            </a:r>
            <a:endParaRPr sz="1900">
              <a:latin typeface="Roboto"/>
              <a:cs typeface="Roboto"/>
            </a:endParaRPr>
          </a:p>
          <a:p>
            <a:pPr marL="431800" marR="5080" indent="-419100">
              <a:lnSpc>
                <a:spcPts val="2200"/>
              </a:lnSpc>
              <a:spcBef>
                <a:spcPts val="100"/>
              </a:spcBef>
              <a:buFont typeface="Lucida Sans Unicode"/>
              <a:buChar char="●"/>
              <a:tabLst>
                <a:tab pos="431165" algn="l"/>
                <a:tab pos="431800" algn="l"/>
              </a:tabLst>
            </a:pPr>
            <a:r>
              <a:rPr sz="1900" b="1" spc="-15" dirty="0">
                <a:latin typeface="Roboto"/>
                <a:cs typeface="Roboto"/>
              </a:rPr>
              <a:t>Audience</a:t>
            </a:r>
            <a:r>
              <a:rPr sz="1900" b="1" spc="-100" dirty="0">
                <a:latin typeface="Roboto"/>
                <a:cs typeface="Roboto"/>
              </a:rPr>
              <a:t> </a:t>
            </a:r>
            <a:r>
              <a:rPr sz="1900" b="1" spc="-30" dirty="0">
                <a:latin typeface="Roboto"/>
                <a:cs typeface="Roboto"/>
              </a:rPr>
              <a:t>Targeting:</a:t>
            </a:r>
            <a:r>
              <a:rPr sz="1900" b="1" dirty="0">
                <a:latin typeface="Roboto"/>
                <a:cs typeface="Roboto"/>
              </a:rPr>
              <a:t> </a:t>
            </a:r>
            <a:r>
              <a:rPr sz="1900" spc="-45" dirty="0">
                <a:latin typeface="Roboto"/>
                <a:cs typeface="Roboto"/>
              </a:rPr>
              <a:t>Define</a:t>
            </a:r>
            <a:r>
              <a:rPr sz="1900" spc="30" dirty="0">
                <a:latin typeface="Roboto"/>
                <a:cs typeface="Roboto"/>
              </a:rPr>
              <a:t> </a:t>
            </a:r>
            <a:r>
              <a:rPr sz="1900" spc="-40" dirty="0">
                <a:latin typeface="Roboto"/>
                <a:cs typeface="Roboto"/>
              </a:rPr>
              <a:t>the</a:t>
            </a:r>
            <a:r>
              <a:rPr sz="1900" spc="-70" dirty="0">
                <a:latin typeface="Roboto"/>
                <a:cs typeface="Roboto"/>
              </a:rPr>
              <a:t> </a:t>
            </a:r>
            <a:r>
              <a:rPr sz="1900" spc="-45" dirty="0">
                <a:latin typeface="Roboto"/>
                <a:cs typeface="Roboto"/>
              </a:rPr>
              <a:t>target</a:t>
            </a:r>
            <a:r>
              <a:rPr sz="1900" spc="-85" dirty="0">
                <a:latin typeface="Roboto"/>
                <a:cs typeface="Roboto"/>
              </a:rPr>
              <a:t> </a:t>
            </a:r>
            <a:r>
              <a:rPr sz="1900" spc="-35" dirty="0">
                <a:latin typeface="Roboto"/>
                <a:cs typeface="Roboto"/>
              </a:rPr>
              <a:t>audience</a:t>
            </a:r>
            <a:r>
              <a:rPr sz="1900" spc="-75" dirty="0">
                <a:latin typeface="Roboto"/>
                <a:cs typeface="Roboto"/>
              </a:rPr>
              <a:t> </a:t>
            </a:r>
            <a:r>
              <a:rPr sz="1900" spc="-15" dirty="0">
                <a:latin typeface="Roboto"/>
                <a:cs typeface="Roboto"/>
              </a:rPr>
              <a:t>for</a:t>
            </a:r>
            <a:r>
              <a:rPr sz="1900" spc="-110" dirty="0">
                <a:latin typeface="Roboto"/>
                <a:cs typeface="Roboto"/>
              </a:rPr>
              <a:t> </a:t>
            </a:r>
            <a:r>
              <a:rPr sz="1900" spc="-5" dirty="0">
                <a:latin typeface="Roboto"/>
                <a:cs typeface="Roboto"/>
              </a:rPr>
              <a:t>the</a:t>
            </a:r>
            <a:r>
              <a:rPr sz="1900" spc="-70" dirty="0">
                <a:latin typeface="Roboto"/>
                <a:cs typeface="Roboto"/>
              </a:rPr>
              <a:t> </a:t>
            </a:r>
            <a:r>
              <a:rPr sz="1900" spc="-30" dirty="0">
                <a:latin typeface="Roboto"/>
                <a:cs typeface="Roboto"/>
              </a:rPr>
              <a:t>ad</a:t>
            </a:r>
            <a:r>
              <a:rPr sz="1900" spc="-35" dirty="0">
                <a:latin typeface="Roboto"/>
                <a:cs typeface="Roboto"/>
              </a:rPr>
              <a:t> </a:t>
            </a:r>
            <a:r>
              <a:rPr sz="1900" spc="-45" dirty="0">
                <a:latin typeface="Roboto"/>
                <a:cs typeface="Roboto"/>
              </a:rPr>
              <a:t>campaigns</a:t>
            </a:r>
            <a:r>
              <a:rPr sz="1900" spc="-50" dirty="0">
                <a:latin typeface="Roboto"/>
                <a:cs typeface="Roboto"/>
              </a:rPr>
              <a:t> based</a:t>
            </a:r>
            <a:r>
              <a:rPr sz="1900" spc="-35" dirty="0">
                <a:latin typeface="Roboto"/>
                <a:cs typeface="Roboto"/>
              </a:rPr>
              <a:t> </a:t>
            </a:r>
            <a:r>
              <a:rPr sz="1900" spc="-10" dirty="0">
                <a:latin typeface="Roboto"/>
                <a:cs typeface="Roboto"/>
              </a:rPr>
              <a:t>on</a:t>
            </a:r>
            <a:r>
              <a:rPr sz="1900" spc="-114" dirty="0">
                <a:latin typeface="Roboto"/>
                <a:cs typeface="Roboto"/>
              </a:rPr>
              <a:t> </a:t>
            </a:r>
            <a:r>
              <a:rPr sz="1900" spc="-40" dirty="0">
                <a:latin typeface="Roboto"/>
                <a:cs typeface="Roboto"/>
              </a:rPr>
              <a:t>demographics, </a:t>
            </a:r>
            <a:r>
              <a:rPr sz="1900" spc="-459" dirty="0">
                <a:latin typeface="Roboto"/>
                <a:cs typeface="Roboto"/>
              </a:rPr>
              <a:t> </a:t>
            </a:r>
            <a:r>
              <a:rPr sz="1900" spc="-45" dirty="0">
                <a:latin typeface="Roboto"/>
                <a:cs typeface="Roboto"/>
              </a:rPr>
              <a:t>interests,</a:t>
            </a:r>
            <a:r>
              <a:rPr sz="1900" spc="-155" dirty="0">
                <a:latin typeface="Roboto"/>
                <a:cs typeface="Roboto"/>
              </a:rPr>
              <a:t> </a:t>
            </a:r>
            <a:r>
              <a:rPr sz="1900" spc="-15" dirty="0">
                <a:latin typeface="Roboto"/>
                <a:cs typeface="Roboto"/>
              </a:rPr>
              <a:t>and</a:t>
            </a:r>
            <a:r>
              <a:rPr sz="1900" spc="-145" dirty="0">
                <a:latin typeface="Roboto"/>
                <a:cs typeface="Roboto"/>
              </a:rPr>
              <a:t> </a:t>
            </a:r>
            <a:r>
              <a:rPr sz="1900" spc="-35" dirty="0">
                <a:latin typeface="Roboto"/>
                <a:cs typeface="Roboto"/>
              </a:rPr>
              <a:t>behavior.</a:t>
            </a:r>
            <a:endParaRPr sz="1900">
              <a:latin typeface="Roboto"/>
              <a:cs typeface="Roboto"/>
            </a:endParaRPr>
          </a:p>
          <a:p>
            <a:pPr marL="431800" marR="1065530" indent="-419100">
              <a:lnSpc>
                <a:spcPts val="2200"/>
              </a:lnSpc>
              <a:buFont typeface="Lucida Sans Unicode"/>
              <a:buChar char="●"/>
              <a:tabLst>
                <a:tab pos="431165" algn="l"/>
                <a:tab pos="431800" algn="l"/>
              </a:tabLst>
            </a:pPr>
            <a:r>
              <a:rPr sz="1900" b="1" spc="-10" dirty="0">
                <a:latin typeface="Roboto"/>
                <a:cs typeface="Roboto"/>
              </a:rPr>
              <a:t>Ad</a:t>
            </a:r>
            <a:r>
              <a:rPr sz="1900" b="1" spc="-45" dirty="0">
                <a:latin typeface="Roboto"/>
                <a:cs typeface="Roboto"/>
              </a:rPr>
              <a:t> </a:t>
            </a:r>
            <a:r>
              <a:rPr sz="1900" b="1" spc="-40" dirty="0">
                <a:latin typeface="Roboto"/>
                <a:cs typeface="Roboto"/>
              </a:rPr>
              <a:t>Creation:</a:t>
            </a:r>
            <a:r>
              <a:rPr sz="1900" b="1" spc="-5" dirty="0">
                <a:latin typeface="Roboto"/>
                <a:cs typeface="Roboto"/>
              </a:rPr>
              <a:t> </a:t>
            </a:r>
            <a:r>
              <a:rPr sz="1900" spc="-25" dirty="0">
                <a:latin typeface="Roboto"/>
                <a:cs typeface="Roboto"/>
              </a:rPr>
              <a:t>Create</a:t>
            </a:r>
            <a:r>
              <a:rPr sz="1900" spc="-75" dirty="0">
                <a:latin typeface="Roboto"/>
                <a:cs typeface="Roboto"/>
              </a:rPr>
              <a:t> </a:t>
            </a:r>
            <a:r>
              <a:rPr sz="1900" spc="-50" dirty="0">
                <a:latin typeface="Roboto"/>
                <a:cs typeface="Roboto"/>
              </a:rPr>
              <a:t>visually</a:t>
            </a:r>
            <a:r>
              <a:rPr sz="1900" spc="-70" dirty="0">
                <a:latin typeface="Roboto"/>
                <a:cs typeface="Roboto"/>
              </a:rPr>
              <a:t> </a:t>
            </a:r>
            <a:r>
              <a:rPr sz="1900" spc="-35" dirty="0">
                <a:latin typeface="Roboto"/>
                <a:cs typeface="Roboto"/>
              </a:rPr>
              <a:t>appealing </a:t>
            </a:r>
            <a:r>
              <a:rPr sz="1900" spc="-30" dirty="0">
                <a:latin typeface="Roboto"/>
                <a:cs typeface="Roboto"/>
              </a:rPr>
              <a:t>ad</a:t>
            </a:r>
            <a:r>
              <a:rPr sz="1900" spc="-40" dirty="0">
                <a:latin typeface="Roboto"/>
                <a:cs typeface="Roboto"/>
              </a:rPr>
              <a:t> creatives,</a:t>
            </a:r>
            <a:r>
              <a:rPr sz="1900" spc="-150" dirty="0">
                <a:latin typeface="Roboto"/>
                <a:cs typeface="Roboto"/>
              </a:rPr>
              <a:t> </a:t>
            </a:r>
            <a:r>
              <a:rPr sz="1900" spc="-40" dirty="0">
                <a:latin typeface="Roboto"/>
                <a:cs typeface="Roboto"/>
              </a:rPr>
              <a:t>compelling</a:t>
            </a:r>
            <a:r>
              <a:rPr sz="1900" spc="-35" dirty="0">
                <a:latin typeface="Roboto"/>
                <a:cs typeface="Roboto"/>
              </a:rPr>
              <a:t> </a:t>
            </a:r>
            <a:r>
              <a:rPr sz="1900" spc="-30" dirty="0">
                <a:latin typeface="Roboto"/>
                <a:cs typeface="Roboto"/>
              </a:rPr>
              <a:t>ad</a:t>
            </a:r>
            <a:r>
              <a:rPr sz="1900" spc="-40" dirty="0">
                <a:latin typeface="Roboto"/>
                <a:cs typeface="Roboto"/>
              </a:rPr>
              <a:t> </a:t>
            </a:r>
            <a:r>
              <a:rPr sz="1900" spc="-30" dirty="0">
                <a:latin typeface="Roboto"/>
                <a:cs typeface="Roboto"/>
              </a:rPr>
              <a:t>copy</a:t>
            </a:r>
            <a:r>
              <a:rPr sz="1900" spc="-70" dirty="0">
                <a:latin typeface="Roboto"/>
                <a:cs typeface="Roboto"/>
              </a:rPr>
              <a:t> </a:t>
            </a:r>
            <a:r>
              <a:rPr sz="1900" spc="-45" dirty="0">
                <a:latin typeface="Roboto"/>
                <a:cs typeface="Roboto"/>
              </a:rPr>
              <a:t>and</a:t>
            </a:r>
            <a:r>
              <a:rPr sz="1900" spc="-40" dirty="0">
                <a:latin typeface="Roboto"/>
                <a:cs typeface="Roboto"/>
              </a:rPr>
              <a:t> </a:t>
            </a:r>
            <a:r>
              <a:rPr sz="1900" spc="-45" dirty="0">
                <a:latin typeface="Roboto"/>
                <a:cs typeface="Roboto"/>
              </a:rPr>
              <a:t>relevant </a:t>
            </a:r>
            <a:r>
              <a:rPr sz="1900" spc="-459" dirty="0">
                <a:latin typeface="Roboto"/>
                <a:cs typeface="Roboto"/>
              </a:rPr>
              <a:t> </a:t>
            </a:r>
            <a:r>
              <a:rPr sz="1900" spc="-80" dirty="0">
                <a:latin typeface="Roboto"/>
                <a:cs typeface="Roboto"/>
              </a:rPr>
              <a:t>call-to-action.</a:t>
            </a:r>
            <a:endParaRPr sz="1900">
              <a:latin typeface="Roboto"/>
              <a:cs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914400"/>
            <a:ext cx="9677399" cy="913070"/>
          </a:xfrm>
          <a:prstGeom prst="rect">
            <a:avLst/>
          </a:prstGeom>
        </p:spPr>
        <p:txBody>
          <a:bodyPr vert="horz" wrap="square" lIns="0" tIns="12700" rIns="0" bIns="0" rtlCol="0">
            <a:spAutoFit/>
          </a:bodyPr>
          <a:lstStyle/>
          <a:p>
            <a:pPr marL="3860800" marR="5080" indent="-3848100">
              <a:lnSpc>
                <a:spcPct val="116700"/>
              </a:lnSpc>
              <a:spcBef>
                <a:spcPts val="100"/>
              </a:spcBef>
            </a:pPr>
            <a:r>
              <a:rPr sz="2500" spc="10" dirty="0"/>
              <a:t>Part </a:t>
            </a:r>
            <a:r>
              <a:rPr sz="2500" spc="-20" dirty="0"/>
              <a:t>1: </a:t>
            </a:r>
            <a:r>
              <a:rPr sz="2500" spc="-10" dirty="0"/>
              <a:t>Brand </a:t>
            </a:r>
            <a:r>
              <a:rPr sz="2500" spc="-35" dirty="0"/>
              <a:t>study, </a:t>
            </a:r>
            <a:r>
              <a:rPr sz="2500" dirty="0"/>
              <a:t>Competitor </a:t>
            </a:r>
            <a:r>
              <a:rPr sz="2500" spc="-10" dirty="0"/>
              <a:t>Analysis </a:t>
            </a:r>
            <a:r>
              <a:rPr sz="2500" spc="-5" dirty="0"/>
              <a:t>&amp; Buyer’s/Audience’s </a:t>
            </a:r>
            <a:r>
              <a:rPr sz="2500" spc="-610" dirty="0"/>
              <a:t> </a:t>
            </a:r>
            <a:r>
              <a:rPr sz="2500" spc="10" dirty="0"/>
              <a:t>Persona</a:t>
            </a:r>
            <a:endParaRPr sz="2500"/>
          </a:p>
        </p:txBody>
      </p:sp>
      <p:sp>
        <p:nvSpPr>
          <p:cNvPr id="3" name="object 3"/>
          <p:cNvSpPr txBox="1"/>
          <p:nvPr/>
        </p:nvSpPr>
        <p:spPr>
          <a:xfrm>
            <a:off x="1676400" y="1905000"/>
            <a:ext cx="8458200" cy="915635"/>
          </a:xfrm>
          <a:prstGeom prst="rect">
            <a:avLst/>
          </a:prstGeom>
        </p:spPr>
        <p:txBody>
          <a:bodyPr vert="horz" wrap="square" lIns="0" tIns="12700" rIns="0" bIns="0" rtlCol="0">
            <a:spAutoFit/>
          </a:bodyPr>
          <a:lstStyle/>
          <a:p>
            <a:pPr marL="431800" indent="-419100">
              <a:lnSpc>
                <a:spcPct val="100000"/>
              </a:lnSpc>
              <a:spcBef>
                <a:spcPts val="100"/>
              </a:spcBef>
              <a:tabLst>
                <a:tab pos="431165" algn="l"/>
                <a:tab pos="431800" algn="l"/>
              </a:tabLst>
            </a:pPr>
            <a:endParaRPr lang="en-US" sz="1900" b="1" spc="-35" dirty="0">
              <a:latin typeface="Roboto"/>
              <a:cs typeface="Roboto"/>
            </a:endParaRPr>
          </a:p>
          <a:p>
            <a:pPr marL="431800" indent="-419100">
              <a:lnSpc>
                <a:spcPct val="100000"/>
              </a:lnSpc>
              <a:spcBef>
                <a:spcPts val="100"/>
              </a:spcBef>
              <a:tabLst>
                <a:tab pos="431165" algn="l"/>
                <a:tab pos="431800" algn="l"/>
              </a:tabLst>
            </a:pPr>
            <a:r>
              <a:rPr lang="en-US" sz="1900" b="1" spc="-35" dirty="0">
                <a:latin typeface="Roboto"/>
                <a:cs typeface="Roboto"/>
              </a:rPr>
              <a:t>COMPANY/TOPICS  for project: FORTIS FOR HEALTH CARE INSTITUTE</a:t>
            </a:r>
          </a:p>
          <a:p>
            <a:pPr marL="431800" indent="-419100">
              <a:lnSpc>
                <a:spcPct val="100000"/>
              </a:lnSpc>
              <a:spcBef>
                <a:spcPts val="100"/>
              </a:spcBef>
              <a:tabLst>
                <a:tab pos="431165" algn="l"/>
                <a:tab pos="431800" algn="l"/>
              </a:tabLst>
            </a:pPr>
            <a:r>
              <a:rPr lang="en-US" sz="1900" b="1" spc="-35" dirty="0">
                <a:latin typeface="Roboto"/>
                <a:cs typeface="Roboto"/>
              </a:rPr>
              <a:t>Brand messaging: </a:t>
            </a:r>
            <a:r>
              <a:rPr lang="en-US" sz="1900" spc="-35" dirty="0">
                <a:latin typeface="Roboto"/>
                <a:cs typeface="Roboto"/>
              </a:rPr>
              <a:t>Precautions and health tips</a:t>
            </a:r>
            <a:endParaRPr lang="en-US" sz="1900" b="1" spc="-35" dirty="0">
              <a:latin typeface="Roboto"/>
              <a:cs typeface="Roboto"/>
            </a:endParaRPr>
          </a:p>
        </p:txBody>
      </p:sp>
      <p:sp>
        <p:nvSpPr>
          <p:cNvPr id="4" name="object 4"/>
          <p:cNvSpPr txBox="1"/>
          <p:nvPr/>
        </p:nvSpPr>
        <p:spPr>
          <a:xfrm>
            <a:off x="1524000" y="5791200"/>
            <a:ext cx="3370579" cy="305212"/>
          </a:xfrm>
          <a:prstGeom prst="rect">
            <a:avLst/>
          </a:prstGeom>
        </p:spPr>
        <p:txBody>
          <a:bodyPr vert="horz" wrap="square" lIns="0" tIns="12700" rIns="0" bIns="0" rtlCol="0">
            <a:spAutoFit/>
          </a:bodyPr>
          <a:lstStyle/>
          <a:p>
            <a:pPr marL="431800" indent="-419100">
              <a:lnSpc>
                <a:spcPct val="100000"/>
              </a:lnSpc>
              <a:spcBef>
                <a:spcPts val="100"/>
              </a:spcBef>
              <a:tabLst>
                <a:tab pos="431165" algn="l"/>
                <a:tab pos="431800" algn="l"/>
              </a:tabLst>
            </a:pPr>
            <a:r>
              <a:rPr sz="1900" b="1" spc="-155">
                <a:latin typeface="Roboto"/>
                <a:cs typeface="Roboto"/>
              </a:rPr>
              <a:t> </a:t>
            </a:r>
            <a:r>
              <a:rPr lang="en-US" sz="1900" b="1" spc="-65" dirty="0">
                <a:latin typeface="Roboto"/>
                <a:cs typeface="Roboto"/>
              </a:rPr>
              <a:t>T</a:t>
            </a:r>
            <a:r>
              <a:rPr sz="1900" b="1" spc="-25">
                <a:latin typeface="Roboto"/>
                <a:cs typeface="Roboto"/>
              </a:rPr>
              <a:t>a</a:t>
            </a:r>
            <a:r>
              <a:rPr sz="1900" b="1" spc="-80">
                <a:latin typeface="Roboto"/>
                <a:cs typeface="Roboto"/>
              </a:rPr>
              <a:t>g</a:t>
            </a:r>
            <a:r>
              <a:rPr sz="1900" b="1" spc="-10">
                <a:latin typeface="Roboto"/>
                <a:cs typeface="Roboto"/>
              </a:rPr>
              <a:t>li</a:t>
            </a:r>
            <a:r>
              <a:rPr sz="1900" b="1" spc="-75">
                <a:latin typeface="Roboto"/>
                <a:cs typeface="Roboto"/>
              </a:rPr>
              <a:t>n</a:t>
            </a:r>
            <a:r>
              <a:rPr sz="1900" b="1">
                <a:latin typeface="Roboto"/>
                <a:cs typeface="Roboto"/>
              </a:rPr>
              <a:t>e</a:t>
            </a:r>
            <a:r>
              <a:rPr sz="1900" b="1" spc="-5" dirty="0">
                <a:latin typeface="Roboto"/>
                <a:cs typeface="Roboto"/>
              </a:rPr>
              <a:t>:</a:t>
            </a:r>
            <a:endParaRPr sz="1900">
              <a:latin typeface="Roboto"/>
              <a:cs typeface="Roboto"/>
            </a:endParaRPr>
          </a:p>
        </p:txBody>
      </p:sp>
      <p:pic>
        <p:nvPicPr>
          <p:cNvPr id="15361" name="Picture 1"/>
          <p:cNvPicPr>
            <a:picLocks noChangeAspect="1" noChangeArrowheads="1"/>
          </p:cNvPicPr>
          <p:nvPr/>
        </p:nvPicPr>
        <p:blipFill>
          <a:blip r:embed="rId2"/>
          <a:srcRect/>
          <a:stretch>
            <a:fillRect/>
          </a:stretch>
        </p:blipFill>
        <p:spPr bwMode="auto">
          <a:xfrm>
            <a:off x="2209800" y="3048000"/>
            <a:ext cx="2637691" cy="1752600"/>
          </a:xfrm>
          <a:prstGeom prst="rect">
            <a:avLst/>
          </a:prstGeom>
          <a:noFill/>
          <a:ln w="9525">
            <a:noFill/>
            <a:miter lim="800000"/>
            <a:headEnd/>
            <a:tailEnd/>
          </a:ln>
          <a:effectLst/>
        </p:spPr>
      </p:pic>
      <p:pic>
        <p:nvPicPr>
          <p:cNvPr id="15362" name="Picture 2" descr="C:\Users\HP\Downloads\images (1).jpg"/>
          <p:cNvPicPr>
            <a:picLocks noChangeAspect="1" noChangeArrowheads="1"/>
          </p:cNvPicPr>
          <p:nvPr/>
        </p:nvPicPr>
        <p:blipFill>
          <a:blip r:embed="rId3"/>
          <a:srcRect/>
          <a:stretch>
            <a:fillRect/>
          </a:stretch>
        </p:blipFill>
        <p:spPr bwMode="auto">
          <a:xfrm>
            <a:off x="5181600" y="3048000"/>
            <a:ext cx="2133600" cy="1752600"/>
          </a:xfrm>
          <a:prstGeom prst="rect">
            <a:avLst/>
          </a:prstGeom>
          <a:noFill/>
        </p:spPr>
      </p:pic>
      <p:sp>
        <p:nvSpPr>
          <p:cNvPr id="7" name="Rectangle 6"/>
          <p:cNvSpPr/>
          <p:nvPr/>
        </p:nvSpPr>
        <p:spPr>
          <a:xfrm>
            <a:off x="2057400" y="4953000"/>
            <a:ext cx="6096000" cy="646331"/>
          </a:xfrm>
          <a:prstGeom prst="rect">
            <a:avLst/>
          </a:prstGeom>
        </p:spPr>
        <p:txBody>
          <a:bodyPr>
            <a:spAutoFit/>
          </a:bodyPr>
          <a:lstStyle/>
          <a:p>
            <a:r>
              <a:rPr lang="en-US" dirty="0">
                <a:hlinkClick r:id="rId4"/>
              </a:rPr>
              <a:t>https://www.instagram.com/p/CsITYZGtHsf/?utm_source=ig_web_copy_link</a:t>
            </a:r>
            <a:endParaRPr lang="en-US" dirty="0"/>
          </a:p>
        </p:txBody>
      </p:sp>
      <p:sp>
        <p:nvSpPr>
          <p:cNvPr id="8" name="Rectangle 7"/>
          <p:cNvSpPr/>
          <p:nvPr/>
        </p:nvSpPr>
        <p:spPr>
          <a:xfrm>
            <a:off x="2438400" y="5715000"/>
            <a:ext cx="6096000" cy="646331"/>
          </a:xfrm>
          <a:prstGeom prst="rect">
            <a:avLst/>
          </a:prstGeom>
        </p:spPr>
        <p:txBody>
          <a:bodyPr>
            <a:spAutoFit/>
          </a:bodyPr>
          <a:lstStyle/>
          <a:p>
            <a:r>
              <a:rPr lang="en-US" spc="-110" dirty="0">
                <a:latin typeface="Roboto"/>
                <a:cs typeface="Roboto"/>
              </a:rPr>
              <a:t>To be a globally respected healthcare organization known for Clinical Excellence and Distinctive Patient Care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1130300" y="1854200"/>
            <a:ext cx="9927590" cy="2080260"/>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424242"/>
                </a:solidFill>
                <a:latin typeface="Roboto"/>
                <a:cs typeface="Roboto"/>
              </a:rPr>
              <a:t>Email</a:t>
            </a:r>
            <a:r>
              <a:rPr sz="2800" b="1" spc="-65" dirty="0">
                <a:solidFill>
                  <a:srgbClr val="424242"/>
                </a:solidFill>
                <a:latin typeface="Roboto"/>
                <a:cs typeface="Roboto"/>
              </a:rPr>
              <a:t> </a:t>
            </a:r>
            <a:r>
              <a:rPr sz="2800" b="1" spc="5" dirty="0">
                <a:solidFill>
                  <a:srgbClr val="424242"/>
                </a:solidFill>
                <a:latin typeface="Roboto"/>
                <a:cs typeface="Roboto"/>
              </a:rPr>
              <a:t>Ad</a:t>
            </a:r>
            <a:r>
              <a:rPr sz="2800" b="1" spc="-105" dirty="0">
                <a:solidFill>
                  <a:srgbClr val="424242"/>
                </a:solidFill>
                <a:latin typeface="Roboto"/>
                <a:cs typeface="Roboto"/>
              </a:rPr>
              <a:t> </a:t>
            </a:r>
            <a:r>
              <a:rPr sz="2800" b="1" spc="-15" dirty="0">
                <a:solidFill>
                  <a:srgbClr val="424242"/>
                </a:solidFill>
                <a:latin typeface="Roboto"/>
                <a:cs typeface="Roboto"/>
              </a:rPr>
              <a:t>Campaigns</a:t>
            </a:r>
            <a:endParaRPr sz="2800">
              <a:latin typeface="Roboto"/>
              <a:cs typeface="Roboto"/>
            </a:endParaRPr>
          </a:p>
          <a:p>
            <a:pPr>
              <a:lnSpc>
                <a:spcPct val="100000"/>
              </a:lnSpc>
              <a:spcBef>
                <a:spcPts val="35"/>
              </a:spcBef>
            </a:pPr>
            <a:endParaRPr sz="3250">
              <a:latin typeface="Roboto"/>
              <a:cs typeface="Roboto"/>
            </a:endParaRPr>
          </a:p>
          <a:p>
            <a:pPr marL="228600">
              <a:lnSpc>
                <a:spcPct val="100000"/>
              </a:lnSpc>
              <a:spcBef>
                <a:spcPts val="5"/>
              </a:spcBef>
            </a:pPr>
            <a:r>
              <a:rPr sz="1900" b="1" spc="-10" dirty="0">
                <a:latin typeface="Roboto"/>
                <a:cs typeface="Roboto"/>
              </a:rPr>
              <a:t>A</a:t>
            </a:r>
            <a:r>
              <a:rPr sz="1900" b="1" spc="-5" dirty="0">
                <a:latin typeface="Roboto"/>
                <a:cs typeface="Roboto"/>
              </a:rPr>
              <a:t>d</a:t>
            </a:r>
            <a:r>
              <a:rPr sz="1900" b="1" spc="-45" dirty="0">
                <a:latin typeface="Roboto"/>
                <a:cs typeface="Roboto"/>
              </a:rPr>
              <a:t> </a:t>
            </a:r>
            <a:r>
              <a:rPr sz="1900" b="1" spc="-10" dirty="0">
                <a:latin typeface="Roboto"/>
                <a:cs typeface="Roboto"/>
              </a:rPr>
              <a:t>C</a:t>
            </a:r>
            <a:r>
              <a:rPr sz="1900" b="1" spc="-125" dirty="0">
                <a:latin typeface="Roboto"/>
                <a:cs typeface="Roboto"/>
              </a:rPr>
              <a:t>a</a:t>
            </a:r>
            <a:r>
              <a:rPr sz="1900" b="1" spc="-45" dirty="0">
                <a:latin typeface="Roboto"/>
                <a:cs typeface="Roboto"/>
              </a:rPr>
              <a:t>m</a:t>
            </a:r>
            <a:r>
              <a:rPr sz="1900" b="1" spc="25" dirty="0">
                <a:latin typeface="Roboto"/>
                <a:cs typeface="Roboto"/>
              </a:rPr>
              <a:t>p</a:t>
            </a:r>
            <a:r>
              <a:rPr sz="1900" b="1" spc="-125" dirty="0">
                <a:latin typeface="Roboto"/>
                <a:cs typeface="Roboto"/>
              </a:rPr>
              <a:t>a</a:t>
            </a:r>
            <a:r>
              <a:rPr sz="1900" b="1" spc="-10" dirty="0">
                <a:latin typeface="Roboto"/>
                <a:cs typeface="Roboto"/>
              </a:rPr>
              <a:t>i</a:t>
            </a:r>
            <a:r>
              <a:rPr sz="1900" b="1" spc="-80" dirty="0">
                <a:latin typeface="Roboto"/>
                <a:cs typeface="Roboto"/>
              </a:rPr>
              <a:t>g</a:t>
            </a:r>
            <a:r>
              <a:rPr sz="1900" b="1" spc="25" dirty="0">
                <a:latin typeface="Roboto"/>
                <a:cs typeface="Roboto"/>
              </a:rPr>
              <a:t>n</a:t>
            </a:r>
            <a:r>
              <a:rPr sz="1900" b="1" spc="-5" dirty="0">
                <a:latin typeface="Roboto"/>
                <a:cs typeface="Roboto"/>
              </a:rPr>
              <a:t>s</a:t>
            </a:r>
            <a:r>
              <a:rPr sz="1900" b="1" spc="-155" dirty="0">
                <a:latin typeface="Roboto"/>
                <a:cs typeface="Roboto"/>
              </a:rPr>
              <a:t> </a:t>
            </a:r>
            <a:r>
              <a:rPr sz="1900" b="1" spc="30" dirty="0">
                <a:latin typeface="Roboto"/>
                <a:cs typeface="Roboto"/>
              </a:rPr>
              <a:t>f</a:t>
            </a:r>
            <a:r>
              <a:rPr sz="1900" b="1" spc="-75" dirty="0">
                <a:latin typeface="Roboto"/>
                <a:cs typeface="Roboto"/>
              </a:rPr>
              <a:t>o</a:t>
            </a:r>
            <a:r>
              <a:rPr sz="1900" b="1" spc="25" dirty="0">
                <a:latin typeface="Roboto"/>
                <a:cs typeface="Roboto"/>
              </a:rPr>
              <a:t>r</a:t>
            </a:r>
            <a:r>
              <a:rPr sz="1900" b="1" spc="-70" dirty="0">
                <a:latin typeface="Roboto"/>
                <a:cs typeface="Roboto"/>
              </a:rPr>
              <a:t> </a:t>
            </a:r>
            <a:r>
              <a:rPr sz="1900" b="1" dirty="0">
                <a:latin typeface="Roboto"/>
                <a:cs typeface="Roboto"/>
              </a:rPr>
              <a:t>e</a:t>
            </a:r>
            <a:r>
              <a:rPr sz="1900" b="1" spc="-45" dirty="0">
                <a:latin typeface="Roboto"/>
                <a:cs typeface="Roboto"/>
              </a:rPr>
              <a:t>m</a:t>
            </a:r>
            <a:r>
              <a:rPr sz="1900" b="1" spc="-25" dirty="0">
                <a:latin typeface="Roboto"/>
                <a:cs typeface="Roboto"/>
              </a:rPr>
              <a:t>a</a:t>
            </a:r>
            <a:r>
              <a:rPr sz="1900" b="1" spc="-110" dirty="0">
                <a:latin typeface="Roboto"/>
                <a:cs typeface="Roboto"/>
              </a:rPr>
              <a:t>i</a:t>
            </a:r>
            <a:r>
              <a:rPr sz="1900" b="1" spc="-5" dirty="0">
                <a:latin typeface="Roboto"/>
                <a:cs typeface="Roboto"/>
              </a:rPr>
              <a:t>l</a:t>
            </a:r>
            <a:r>
              <a:rPr sz="1900" b="1" spc="20" dirty="0">
                <a:latin typeface="Roboto"/>
                <a:cs typeface="Roboto"/>
              </a:rPr>
              <a:t> </a:t>
            </a:r>
            <a:r>
              <a:rPr sz="1900" b="1" spc="-45" dirty="0">
                <a:latin typeface="Roboto"/>
                <a:cs typeface="Roboto"/>
              </a:rPr>
              <a:t>m</a:t>
            </a:r>
            <a:r>
              <a:rPr sz="1900" b="1" spc="-125" dirty="0">
                <a:latin typeface="Roboto"/>
                <a:cs typeface="Roboto"/>
              </a:rPr>
              <a:t>a</a:t>
            </a:r>
            <a:r>
              <a:rPr sz="1900" b="1" spc="30" dirty="0">
                <a:latin typeface="Roboto"/>
                <a:cs typeface="Roboto"/>
              </a:rPr>
              <a:t>r</a:t>
            </a:r>
            <a:r>
              <a:rPr sz="1900" b="1" spc="-120" dirty="0">
                <a:latin typeface="Roboto"/>
                <a:cs typeface="Roboto"/>
              </a:rPr>
              <a:t>k</a:t>
            </a:r>
            <a:r>
              <a:rPr sz="1900" b="1" dirty="0">
                <a:latin typeface="Roboto"/>
                <a:cs typeface="Roboto"/>
              </a:rPr>
              <a:t>e</a:t>
            </a:r>
            <a:r>
              <a:rPr sz="1900" b="1" spc="-65" dirty="0">
                <a:latin typeface="Roboto"/>
                <a:cs typeface="Roboto"/>
              </a:rPr>
              <a:t>t</a:t>
            </a:r>
            <a:r>
              <a:rPr sz="1900" b="1" spc="-10" dirty="0">
                <a:latin typeface="Roboto"/>
                <a:cs typeface="Roboto"/>
              </a:rPr>
              <a:t>i</a:t>
            </a:r>
            <a:r>
              <a:rPr sz="1900" b="1" spc="25" dirty="0">
                <a:latin typeface="Roboto"/>
                <a:cs typeface="Roboto"/>
              </a:rPr>
              <a:t>n</a:t>
            </a:r>
            <a:r>
              <a:rPr sz="1900" b="1" spc="-80" dirty="0">
                <a:latin typeface="Roboto"/>
                <a:cs typeface="Roboto"/>
              </a:rPr>
              <a:t>g</a:t>
            </a:r>
            <a:r>
              <a:rPr sz="1900" b="1" spc="-5" dirty="0">
                <a:latin typeface="Roboto"/>
                <a:cs typeface="Roboto"/>
              </a:rPr>
              <a:t>:</a:t>
            </a:r>
            <a:endParaRPr sz="1900">
              <a:latin typeface="Roboto"/>
              <a:cs typeface="Roboto"/>
            </a:endParaRPr>
          </a:p>
          <a:p>
            <a:pPr>
              <a:lnSpc>
                <a:spcPct val="100000"/>
              </a:lnSpc>
              <a:spcBef>
                <a:spcPts val="35"/>
              </a:spcBef>
            </a:pPr>
            <a:endParaRPr sz="1850">
              <a:latin typeface="Roboto"/>
              <a:cs typeface="Roboto"/>
            </a:endParaRPr>
          </a:p>
          <a:p>
            <a:pPr marL="228600" marR="5080">
              <a:lnSpc>
                <a:spcPts val="2200"/>
              </a:lnSpc>
              <a:spcBef>
                <a:spcPts val="5"/>
              </a:spcBef>
            </a:pPr>
            <a:r>
              <a:rPr sz="1900" spc="-35" dirty="0">
                <a:latin typeface="Roboto"/>
                <a:cs typeface="Roboto"/>
              </a:rPr>
              <a:t>Come</a:t>
            </a:r>
            <a:r>
              <a:rPr sz="1900" spc="20" dirty="0">
                <a:latin typeface="Roboto"/>
                <a:cs typeface="Roboto"/>
              </a:rPr>
              <a:t> </a:t>
            </a:r>
            <a:r>
              <a:rPr sz="1900" spc="-50" dirty="0">
                <a:latin typeface="Roboto"/>
                <a:cs typeface="Roboto"/>
              </a:rPr>
              <a:t>up</a:t>
            </a:r>
            <a:r>
              <a:rPr sz="1900" spc="-40" dirty="0">
                <a:latin typeface="Roboto"/>
                <a:cs typeface="Roboto"/>
              </a:rPr>
              <a:t> </a:t>
            </a:r>
            <a:r>
              <a:rPr sz="1900" spc="-50" dirty="0">
                <a:latin typeface="Roboto"/>
                <a:cs typeface="Roboto"/>
              </a:rPr>
              <a:t>with</a:t>
            </a:r>
            <a:r>
              <a:rPr sz="1900" spc="-114" dirty="0">
                <a:latin typeface="Roboto"/>
                <a:cs typeface="Roboto"/>
              </a:rPr>
              <a:t> </a:t>
            </a:r>
            <a:r>
              <a:rPr sz="1900" spc="-5" dirty="0">
                <a:latin typeface="Roboto"/>
                <a:cs typeface="Roboto"/>
              </a:rPr>
              <a:t>2</a:t>
            </a:r>
            <a:r>
              <a:rPr sz="1900" spc="-40" dirty="0">
                <a:latin typeface="Roboto"/>
                <a:cs typeface="Roboto"/>
              </a:rPr>
              <a:t> </a:t>
            </a:r>
            <a:r>
              <a:rPr sz="1900" spc="-25" dirty="0">
                <a:latin typeface="Roboto"/>
                <a:cs typeface="Roboto"/>
              </a:rPr>
              <a:t>email</a:t>
            </a:r>
            <a:r>
              <a:rPr sz="1900" spc="-30" dirty="0">
                <a:latin typeface="Roboto"/>
                <a:cs typeface="Roboto"/>
              </a:rPr>
              <a:t> ad</a:t>
            </a:r>
            <a:r>
              <a:rPr sz="1900" spc="-45" dirty="0">
                <a:latin typeface="Roboto"/>
                <a:cs typeface="Roboto"/>
              </a:rPr>
              <a:t> campaigns</a:t>
            </a:r>
            <a:r>
              <a:rPr sz="1900" spc="-55" dirty="0">
                <a:latin typeface="Roboto"/>
                <a:cs typeface="Roboto"/>
              </a:rPr>
              <a:t> </a:t>
            </a:r>
            <a:r>
              <a:rPr sz="1900" spc="-50" dirty="0">
                <a:latin typeface="Roboto"/>
                <a:cs typeface="Roboto"/>
              </a:rPr>
              <a:t>with</a:t>
            </a:r>
            <a:r>
              <a:rPr sz="1900" spc="-15" dirty="0">
                <a:latin typeface="Roboto"/>
                <a:cs typeface="Roboto"/>
              </a:rPr>
              <a:t> </a:t>
            </a:r>
            <a:r>
              <a:rPr sz="1900" spc="-40" dirty="0">
                <a:latin typeface="Roboto"/>
                <a:cs typeface="Roboto"/>
              </a:rPr>
              <a:t>the</a:t>
            </a:r>
            <a:r>
              <a:rPr sz="1900" spc="-80" dirty="0">
                <a:latin typeface="Roboto"/>
                <a:cs typeface="Roboto"/>
              </a:rPr>
              <a:t> </a:t>
            </a:r>
            <a:r>
              <a:rPr sz="1900" spc="-40" dirty="0">
                <a:latin typeface="Roboto"/>
                <a:cs typeface="Roboto"/>
              </a:rPr>
              <a:t>mentioned</a:t>
            </a:r>
            <a:r>
              <a:rPr sz="1900" spc="-140" dirty="0">
                <a:latin typeface="Roboto"/>
                <a:cs typeface="Roboto"/>
              </a:rPr>
              <a:t> </a:t>
            </a:r>
            <a:r>
              <a:rPr sz="1900" spc="-35" dirty="0">
                <a:latin typeface="Roboto"/>
                <a:cs typeface="Roboto"/>
              </a:rPr>
              <a:t>goals: </a:t>
            </a:r>
            <a:r>
              <a:rPr sz="1900" spc="-40" dirty="0">
                <a:latin typeface="Roboto"/>
                <a:cs typeface="Roboto"/>
              </a:rPr>
              <a:t>brand </a:t>
            </a:r>
            <a:r>
              <a:rPr sz="1900" spc="-45" dirty="0">
                <a:latin typeface="Roboto"/>
                <a:cs typeface="Roboto"/>
              </a:rPr>
              <a:t>awareness</a:t>
            </a:r>
            <a:r>
              <a:rPr sz="1900" spc="-155" dirty="0">
                <a:latin typeface="Roboto"/>
                <a:cs typeface="Roboto"/>
              </a:rPr>
              <a:t> </a:t>
            </a:r>
            <a:r>
              <a:rPr sz="1900" spc="-5" dirty="0">
                <a:latin typeface="Roboto"/>
                <a:cs typeface="Roboto"/>
              </a:rPr>
              <a:t>&amp;</a:t>
            </a:r>
            <a:r>
              <a:rPr sz="1900" spc="-55" dirty="0">
                <a:latin typeface="Roboto"/>
                <a:cs typeface="Roboto"/>
              </a:rPr>
              <a:t> </a:t>
            </a:r>
            <a:r>
              <a:rPr sz="1900" spc="-40" dirty="0">
                <a:latin typeface="Roboto"/>
                <a:cs typeface="Roboto"/>
              </a:rPr>
              <a:t>generating </a:t>
            </a:r>
            <a:r>
              <a:rPr sz="1900" spc="-455" dirty="0">
                <a:latin typeface="Roboto"/>
                <a:cs typeface="Roboto"/>
              </a:rPr>
              <a:t> </a:t>
            </a:r>
            <a:r>
              <a:rPr sz="1900" spc="-25" dirty="0">
                <a:latin typeface="Roboto"/>
                <a:cs typeface="Roboto"/>
              </a:rPr>
              <a:t>leads</a:t>
            </a:r>
            <a:endParaRPr sz="1900">
              <a:latin typeface="Roboto"/>
              <a:cs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0300" y="1854200"/>
            <a:ext cx="6457315" cy="838200"/>
          </a:xfrm>
          <a:prstGeom prst="rect">
            <a:avLst/>
          </a:prstGeom>
        </p:spPr>
        <p:txBody>
          <a:bodyPr vert="horz" wrap="square" lIns="0" tIns="12700" rIns="0" bIns="0" rtlCol="0">
            <a:spAutoFit/>
          </a:bodyPr>
          <a:lstStyle/>
          <a:p>
            <a:pPr marL="12700">
              <a:lnSpc>
                <a:spcPct val="100000"/>
              </a:lnSpc>
              <a:spcBef>
                <a:spcPts val="100"/>
              </a:spcBef>
            </a:pPr>
            <a:r>
              <a:rPr sz="2800" spc="40" dirty="0"/>
              <a:t>E</a:t>
            </a:r>
            <a:r>
              <a:rPr sz="2800" spc="-25" dirty="0"/>
              <a:t>m</a:t>
            </a:r>
            <a:r>
              <a:rPr sz="2800" spc="-110" dirty="0"/>
              <a:t>a</a:t>
            </a:r>
            <a:r>
              <a:rPr sz="2800" spc="45" dirty="0"/>
              <a:t>i</a:t>
            </a:r>
            <a:r>
              <a:rPr sz="2800" spc="-10" dirty="0"/>
              <a:t>l</a:t>
            </a:r>
            <a:r>
              <a:rPr sz="2800" spc="-40" dirty="0"/>
              <a:t> </a:t>
            </a:r>
            <a:r>
              <a:rPr sz="2800" spc="10" dirty="0"/>
              <a:t>A</a:t>
            </a:r>
            <a:r>
              <a:rPr sz="2800" spc="-5" dirty="0"/>
              <a:t>d</a:t>
            </a:r>
            <a:r>
              <a:rPr sz="2800" spc="-80" dirty="0"/>
              <a:t> </a:t>
            </a:r>
            <a:r>
              <a:rPr sz="2800" spc="15" dirty="0"/>
              <a:t>C</a:t>
            </a:r>
            <a:r>
              <a:rPr sz="2800" spc="-10" dirty="0"/>
              <a:t>a</a:t>
            </a:r>
            <a:r>
              <a:rPr sz="2800" spc="-25" dirty="0"/>
              <a:t>m</a:t>
            </a:r>
            <a:r>
              <a:rPr sz="2800" spc="15" dirty="0"/>
              <a:t>p</a:t>
            </a:r>
            <a:r>
              <a:rPr sz="2800" spc="-110" dirty="0"/>
              <a:t>a</a:t>
            </a:r>
            <a:r>
              <a:rPr sz="2800" spc="45" dirty="0"/>
              <a:t>i</a:t>
            </a:r>
            <a:r>
              <a:rPr sz="2800" spc="-85" dirty="0"/>
              <a:t>g</a:t>
            </a:r>
            <a:r>
              <a:rPr sz="2800" spc="-15" dirty="0"/>
              <a:t>n</a:t>
            </a:r>
            <a:r>
              <a:rPr sz="2800" spc="30" dirty="0"/>
              <a:t> </a:t>
            </a:r>
            <a:r>
              <a:rPr sz="2800" dirty="0"/>
              <a:t>1</a:t>
            </a:r>
            <a:r>
              <a:rPr sz="2800" spc="-105" dirty="0"/>
              <a:t> </a:t>
            </a:r>
            <a:r>
              <a:rPr sz="2800" spc="-135" dirty="0"/>
              <a:t>-</a:t>
            </a:r>
            <a:r>
              <a:rPr sz="2800" spc="-85" dirty="0"/>
              <a:t> </a:t>
            </a:r>
            <a:r>
              <a:rPr sz="2800" spc="10"/>
              <a:t>Br</a:t>
            </a:r>
            <a:r>
              <a:rPr sz="2800" spc="-110"/>
              <a:t>a</a:t>
            </a:r>
            <a:r>
              <a:rPr sz="2800" spc="15"/>
              <a:t>n</a:t>
            </a:r>
            <a:r>
              <a:rPr sz="2800" spc="-5"/>
              <a:t>d</a:t>
            </a:r>
            <a:r>
              <a:rPr sz="2800" spc="-80"/>
              <a:t> </a:t>
            </a:r>
            <a:r>
              <a:rPr sz="2800" spc="110" dirty="0"/>
              <a:t>A</a:t>
            </a:r>
            <a:r>
              <a:rPr sz="2800" spc="-65" dirty="0"/>
              <a:t>w</a:t>
            </a:r>
            <a:r>
              <a:rPr sz="2800" spc="-10" dirty="0"/>
              <a:t>a</a:t>
            </a:r>
            <a:r>
              <a:rPr sz="2800" spc="10" dirty="0"/>
              <a:t>r</a:t>
            </a:r>
            <a:r>
              <a:rPr sz="2800" spc="30" dirty="0"/>
              <a:t>e</a:t>
            </a:r>
            <a:r>
              <a:rPr sz="2800" spc="15" dirty="0"/>
              <a:t>n</a:t>
            </a:r>
            <a:r>
              <a:rPr sz="2800" spc="30" dirty="0"/>
              <a:t>e</a:t>
            </a:r>
            <a:r>
              <a:rPr sz="2800" spc="-50" dirty="0"/>
              <a:t>s</a:t>
            </a:r>
            <a:r>
              <a:rPr sz="2800" spc="-5" dirty="0"/>
              <a:t>s</a:t>
            </a:r>
            <a:endParaRPr sz="2800"/>
          </a:p>
          <a:p>
            <a:pPr marL="12700">
              <a:lnSpc>
                <a:spcPct val="100000"/>
              </a:lnSpc>
              <a:spcBef>
                <a:spcPts val="40"/>
              </a:spcBef>
            </a:pPr>
            <a:r>
              <a:rPr sz="2500" b="0" spc="-35">
                <a:solidFill>
                  <a:srgbClr val="000000"/>
                </a:solidFill>
                <a:latin typeface="Roboto"/>
                <a:cs typeface="Roboto"/>
              </a:rPr>
              <a:t>(insert</a:t>
            </a:r>
            <a:r>
              <a:rPr sz="2500" b="0" spc="45">
                <a:solidFill>
                  <a:srgbClr val="000000"/>
                </a:solidFill>
                <a:latin typeface="Roboto"/>
                <a:cs typeface="Roboto"/>
              </a:rPr>
              <a:t> </a:t>
            </a:r>
            <a:r>
              <a:rPr sz="2500" b="0" spc="-30">
                <a:solidFill>
                  <a:srgbClr val="000000"/>
                </a:solidFill>
                <a:latin typeface="Roboto"/>
                <a:cs typeface="Roboto"/>
              </a:rPr>
              <a:t>emailer</a:t>
            </a:r>
            <a:r>
              <a:rPr sz="2500" b="0" spc="20">
                <a:solidFill>
                  <a:srgbClr val="000000"/>
                </a:solidFill>
                <a:latin typeface="Roboto"/>
                <a:cs typeface="Roboto"/>
              </a:rPr>
              <a:t> </a:t>
            </a:r>
            <a:r>
              <a:rPr sz="2500" b="0">
                <a:solidFill>
                  <a:srgbClr val="000000"/>
                </a:solidFill>
                <a:latin typeface="Roboto"/>
                <a:cs typeface="Roboto"/>
              </a:rPr>
              <a:t>image)</a:t>
            </a:r>
            <a:endParaRPr sz="2500">
              <a:latin typeface="Roboto"/>
              <a:cs typeface="Roboto"/>
            </a:endParaRPr>
          </a:p>
        </p:txBody>
      </p:sp>
      <p:pic>
        <p:nvPicPr>
          <p:cNvPr id="4" name="Picture 3" descr="112.jpg"/>
          <p:cNvPicPr>
            <a:picLocks noChangeAspect="1"/>
          </p:cNvPicPr>
          <p:nvPr/>
        </p:nvPicPr>
        <p:blipFill>
          <a:blip r:embed="rId2"/>
          <a:stretch>
            <a:fillRect/>
          </a:stretch>
        </p:blipFill>
        <p:spPr>
          <a:xfrm>
            <a:off x="6553200" y="914400"/>
            <a:ext cx="3016448" cy="5410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0300" y="1854200"/>
            <a:ext cx="6282690" cy="838200"/>
          </a:xfrm>
          <a:prstGeom prst="rect">
            <a:avLst/>
          </a:prstGeom>
        </p:spPr>
        <p:txBody>
          <a:bodyPr vert="horz" wrap="square" lIns="0" tIns="12700" rIns="0" bIns="0" rtlCol="0">
            <a:spAutoFit/>
          </a:bodyPr>
          <a:lstStyle/>
          <a:p>
            <a:pPr marL="12700">
              <a:lnSpc>
                <a:spcPct val="100000"/>
              </a:lnSpc>
              <a:spcBef>
                <a:spcPts val="100"/>
              </a:spcBef>
            </a:pPr>
            <a:r>
              <a:rPr sz="2800" spc="40" dirty="0"/>
              <a:t>E</a:t>
            </a:r>
            <a:r>
              <a:rPr sz="2800" spc="-25" dirty="0"/>
              <a:t>m</a:t>
            </a:r>
            <a:r>
              <a:rPr sz="2800" spc="-110" dirty="0"/>
              <a:t>a</a:t>
            </a:r>
            <a:r>
              <a:rPr sz="2800" spc="45" dirty="0"/>
              <a:t>i</a:t>
            </a:r>
            <a:r>
              <a:rPr sz="2800" spc="-10" dirty="0"/>
              <a:t>l</a:t>
            </a:r>
            <a:r>
              <a:rPr sz="2800" spc="-40" dirty="0"/>
              <a:t> </a:t>
            </a:r>
            <a:r>
              <a:rPr sz="2800" spc="10" dirty="0"/>
              <a:t>A</a:t>
            </a:r>
            <a:r>
              <a:rPr sz="2800" spc="-5" dirty="0"/>
              <a:t>d</a:t>
            </a:r>
            <a:r>
              <a:rPr sz="2800" spc="-80" dirty="0"/>
              <a:t> </a:t>
            </a:r>
            <a:r>
              <a:rPr sz="2800" spc="15" dirty="0"/>
              <a:t>C</a:t>
            </a:r>
            <a:r>
              <a:rPr sz="2800" spc="-10" dirty="0"/>
              <a:t>a</a:t>
            </a:r>
            <a:r>
              <a:rPr sz="2800" spc="-25" dirty="0"/>
              <a:t>m</a:t>
            </a:r>
            <a:r>
              <a:rPr sz="2800" spc="15" dirty="0"/>
              <a:t>p</a:t>
            </a:r>
            <a:r>
              <a:rPr sz="2800" spc="-110" dirty="0"/>
              <a:t>a</a:t>
            </a:r>
            <a:r>
              <a:rPr sz="2800" spc="45" dirty="0"/>
              <a:t>i</a:t>
            </a:r>
            <a:r>
              <a:rPr sz="2800" spc="-85" dirty="0"/>
              <a:t>g</a:t>
            </a:r>
            <a:r>
              <a:rPr sz="2800" spc="-15" dirty="0"/>
              <a:t>n</a:t>
            </a:r>
            <a:r>
              <a:rPr sz="2800" spc="30" dirty="0"/>
              <a:t> </a:t>
            </a:r>
            <a:r>
              <a:rPr sz="2800" dirty="0"/>
              <a:t>2</a:t>
            </a:r>
            <a:r>
              <a:rPr sz="2800" spc="-105" dirty="0"/>
              <a:t> </a:t>
            </a:r>
            <a:r>
              <a:rPr sz="2800" spc="-135" dirty="0"/>
              <a:t>-</a:t>
            </a:r>
            <a:r>
              <a:rPr sz="2800" spc="-85" dirty="0"/>
              <a:t> </a:t>
            </a:r>
            <a:r>
              <a:rPr sz="2800" spc="40" dirty="0"/>
              <a:t>L</a:t>
            </a:r>
            <a:r>
              <a:rPr sz="2800" spc="30" dirty="0"/>
              <a:t>e</a:t>
            </a:r>
            <a:r>
              <a:rPr sz="2800" spc="-110" dirty="0"/>
              <a:t>a</a:t>
            </a:r>
            <a:r>
              <a:rPr sz="2800" spc="-5" dirty="0"/>
              <a:t>d</a:t>
            </a:r>
            <a:r>
              <a:rPr sz="2800" spc="20" dirty="0"/>
              <a:t> </a:t>
            </a:r>
            <a:r>
              <a:rPr sz="2800" spc="30" dirty="0"/>
              <a:t>Ge</a:t>
            </a:r>
            <a:r>
              <a:rPr sz="2800" spc="-85" dirty="0"/>
              <a:t>n</a:t>
            </a:r>
            <a:r>
              <a:rPr sz="2800" spc="130" dirty="0"/>
              <a:t>e</a:t>
            </a:r>
            <a:r>
              <a:rPr sz="2800" spc="10" dirty="0"/>
              <a:t>r</a:t>
            </a:r>
            <a:r>
              <a:rPr sz="2800" spc="-110" dirty="0"/>
              <a:t>a</a:t>
            </a:r>
            <a:r>
              <a:rPr sz="2800" spc="-80" dirty="0"/>
              <a:t>t</a:t>
            </a:r>
            <a:r>
              <a:rPr sz="2800" spc="-55" dirty="0"/>
              <a:t>i</a:t>
            </a:r>
            <a:r>
              <a:rPr sz="2800" spc="15" dirty="0"/>
              <a:t>o</a:t>
            </a:r>
            <a:r>
              <a:rPr sz="2800" spc="-15" dirty="0"/>
              <a:t>n</a:t>
            </a:r>
            <a:endParaRPr sz="2800"/>
          </a:p>
          <a:p>
            <a:pPr marL="12700">
              <a:lnSpc>
                <a:spcPct val="100000"/>
              </a:lnSpc>
              <a:spcBef>
                <a:spcPts val="40"/>
              </a:spcBef>
            </a:pPr>
            <a:r>
              <a:rPr sz="2500" b="0" spc="-35" dirty="0">
                <a:solidFill>
                  <a:srgbClr val="000000"/>
                </a:solidFill>
                <a:latin typeface="Roboto"/>
                <a:cs typeface="Roboto"/>
              </a:rPr>
              <a:t>(insert</a:t>
            </a:r>
            <a:r>
              <a:rPr sz="2500" b="0" spc="45" dirty="0">
                <a:solidFill>
                  <a:srgbClr val="000000"/>
                </a:solidFill>
                <a:latin typeface="Roboto"/>
                <a:cs typeface="Roboto"/>
              </a:rPr>
              <a:t> </a:t>
            </a:r>
            <a:r>
              <a:rPr sz="2500" b="0" spc="-30" dirty="0">
                <a:solidFill>
                  <a:srgbClr val="000000"/>
                </a:solidFill>
                <a:latin typeface="Roboto"/>
                <a:cs typeface="Roboto"/>
              </a:rPr>
              <a:t>emailer</a:t>
            </a:r>
            <a:r>
              <a:rPr sz="2500" b="0" spc="20" dirty="0">
                <a:solidFill>
                  <a:srgbClr val="000000"/>
                </a:solidFill>
                <a:latin typeface="Roboto"/>
                <a:cs typeface="Roboto"/>
              </a:rPr>
              <a:t> </a:t>
            </a:r>
            <a:r>
              <a:rPr sz="2500" b="0" dirty="0">
                <a:solidFill>
                  <a:srgbClr val="000000"/>
                </a:solidFill>
                <a:latin typeface="Roboto"/>
                <a:cs typeface="Roboto"/>
              </a:rPr>
              <a:t>image)</a:t>
            </a:r>
            <a:endParaRPr sz="2500">
              <a:latin typeface="Roboto"/>
              <a:cs typeface="Roboto"/>
            </a:endParaRPr>
          </a:p>
        </p:txBody>
      </p:sp>
      <p:pic>
        <p:nvPicPr>
          <p:cNvPr id="5" name="Picture 4" descr="113.jpg"/>
          <p:cNvPicPr>
            <a:picLocks noChangeAspect="1"/>
          </p:cNvPicPr>
          <p:nvPr/>
        </p:nvPicPr>
        <p:blipFill>
          <a:blip r:embed="rId2"/>
          <a:stretch>
            <a:fillRect/>
          </a:stretch>
        </p:blipFill>
        <p:spPr>
          <a:xfrm>
            <a:off x="6324600" y="1066800"/>
            <a:ext cx="3581400" cy="50292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228600"/>
            <a:ext cx="8902700" cy="660400"/>
          </a:xfrm>
          <a:prstGeom prst="rect">
            <a:avLst/>
          </a:prstGeom>
        </p:spPr>
        <p:txBody>
          <a:bodyPr vert="horz" wrap="square" lIns="0" tIns="12700" rIns="0" bIns="0" rtlCol="0">
            <a:spAutoFit/>
          </a:bodyPr>
          <a:lstStyle/>
          <a:p>
            <a:pPr marL="12700" marR="5080" indent="279400">
              <a:lnSpc>
                <a:spcPct val="109600"/>
              </a:lnSpc>
              <a:spcBef>
                <a:spcPts val="100"/>
              </a:spcBef>
            </a:pPr>
            <a:r>
              <a:rPr spc="-35" dirty="0"/>
              <a:t>Part </a:t>
            </a:r>
            <a:r>
              <a:rPr spc="-50" dirty="0"/>
              <a:t>4: </a:t>
            </a:r>
            <a:r>
              <a:rPr spc="-30" dirty="0"/>
              <a:t>Content </a:t>
            </a:r>
            <a:r>
              <a:rPr spc="-35" dirty="0"/>
              <a:t>Creation and </a:t>
            </a:r>
            <a:r>
              <a:rPr spc="-45" dirty="0"/>
              <a:t>Curation </a:t>
            </a:r>
            <a:r>
              <a:rPr spc="-35" dirty="0"/>
              <a:t>(Post </a:t>
            </a:r>
            <a:r>
              <a:rPr spc="-30" dirty="0"/>
              <a:t>creations, </a:t>
            </a:r>
            <a:r>
              <a:rPr spc="-35" dirty="0"/>
              <a:t>Designs/Video </a:t>
            </a:r>
            <a:r>
              <a:rPr spc="-30" dirty="0"/>
              <a:t> </a:t>
            </a:r>
            <a:r>
              <a:rPr spc="-40" dirty="0"/>
              <a:t>Editing,</a:t>
            </a:r>
            <a:r>
              <a:rPr spc="-35" dirty="0"/>
              <a:t> </a:t>
            </a:r>
            <a:r>
              <a:rPr spc="-10" dirty="0"/>
              <a:t>Ad</a:t>
            </a:r>
            <a:r>
              <a:rPr spc="-40" dirty="0"/>
              <a:t> Campaigns</a:t>
            </a:r>
            <a:r>
              <a:rPr spc="-50" dirty="0"/>
              <a:t> </a:t>
            </a:r>
            <a:r>
              <a:rPr spc="-30" dirty="0"/>
              <a:t>over</a:t>
            </a:r>
            <a:r>
              <a:rPr spc="-65" dirty="0"/>
              <a:t> </a:t>
            </a:r>
            <a:r>
              <a:rPr spc="-30" dirty="0"/>
              <a:t>Social</a:t>
            </a:r>
            <a:r>
              <a:rPr spc="-75" dirty="0"/>
              <a:t> </a:t>
            </a:r>
            <a:r>
              <a:rPr spc="-30" dirty="0"/>
              <a:t>Media</a:t>
            </a:r>
            <a:r>
              <a:rPr spc="-90" dirty="0"/>
              <a:t> </a:t>
            </a:r>
            <a:r>
              <a:rPr spc="-35" dirty="0"/>
              <a:t>and</a:t>
            </a:r>
            <a:r>
              <a:rPr spc="-40" dirty="0"/>
              <a:t> </a:t>
            </a:r>
            <a:r>
              <a:rPr spc="-30" dirty="0"/>
              <a:t>Email</a:t>
            </a:r>
            <a:r>
              <a:rPr spc="-75" dirty="0"/>
              <a:t> </a:t>
            </a:r>
            <a:r>
              <a:rPr spc="-40" dirty="0"/>
              <a:t>Ideation</a:t>
            </a:r>
            <a:r>
              <a:rPr spc="-35" dirty="0"/>
              <a:t> and</a:t>
            </a:r>
            <a:r>
              <a:rPr spc="-140" dirty="0"/>
              <a:t> </a:t>
            </a:r>
            <a:r>
              <a:rPr spc="-25" dirty="0"/>
              <a:t>Creation)</a:t>
            </a:r>
          </a:p>
        </p:txBody>
      </p:sp>
      <p:sp>
        <p:nvSpPr>
          <p:cNvPr id="3" name="object 3"/>
          <p:cNvSpPr txBox="1"/>
          <p:nvPr/>
        </p:nvSpPr>
        <p:spPr>
          <a:xfrm>
            <a:off x="304800" y="1066800"/>
            <a:ext cx="11353800" cy="312906"/>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a:buChar char="●"/>
              <a:tabLst>
                <a:tab pos="431165" algn="l"/>
                <a:tab pos="431800" algn="l"/>
              </a:tabLst>
            </a:pPr>
            <a:r>
              <a:rPr sz="1900" spc="-35" dirty="0">
                <a:latin typeface="Roboto"/>
                <a:cs typeface="Roboto"/>
              </a:rPr>
              <a:t>Reflect</a:t>
            </a:r>
            <a:r>
              <a:rPr sz="1900" spc="15" dirty="0">
                <a:latin typeface="Roboto"/>
                <a:cs typeface="Roboto"/>
              </a:rPr>
              <a:t> </a:t>
            </a:r>
            <a:r>
              <a:rPr sz="1900" spc="-60" dirty="0">
                <a:latin typeface="Roboto"/>
                <a:cs typeface="Roboto"/>
              </a:rPr>
              <a:t>on</a:t>
            </a:r>
            <a:r>
              <a:rPr sz="1900" spc="-15" dirty="0">
                <a:latin typeface="Roboto"/>
                <a:cs typeface="Roboto"/>
              </a:rPr>
              <a:t> </a:t>
            </a:r>
            <a:r>
              <a:rPr sz="1900" spc="-40" dirty="0">
                <a:latin typeface="Roboto"/>
                <a:cs typeface="Roboto"/>
              </a:rPr>
              <a:t>the</a:t>
            </a:r>
            <a:r>
              <a:rPr sz="1900" spc="-70" dirty="0">
                <a:latin typeface="Roboto"/>
                <a:cs typeface="Roboto"/>
              </a:rPr>
              <a:t> </a:t>
            </a:r>
            <a:r>
              <a:rPr sz="1900" spc="-45" dirty="0">
                <a:latin typeface="Roboto"/>
                <a:cs typeface="Roboto"/>
              </a:rPr>
              <a:t>content</a:t>
            </a:r>
            <a:r>
              <a:rPr sz="1900" spc="-85" dirty="0">
                <a:latin typeface="Roboto"/>
                <a:cs typeface="Roboto"/>
              </a:rPr>
              <a:t> </a:t>
            </a:r>
            <a:r>
              <a:rPr sz="1900" spc="-35" dirty="0">
                <a:latin typeface="Roboto"/>
                <a:cs typeface="Roboto"/>
              </a:rPr>
              <a:t>creation</a:t>
            </a:r>
            <a:r>
              <a:rPr sz="1900" spc="-114" dirty="0">
                <a:latin typeface="Roboto"/>
                <a:cs typeface="Roboto"/>
              </a:rPr>
              <a:t> </a:t>
            </a:r>
            <a:r>
              <a:rPr sz="1900" spc="-45" dirty="0">
                <a:latin typeface="Roboto"/>
                <a:cs typeface="Roboto"/>
              </a:rPr>
              <a:t>and</a:t>
            </a:r>
            <a:r>
              <a:rPr sz="1900" spc="-35" dirty="0">
                <a:latin typeface="Roboto"/>
                <a:cs typeface="Roboto"/>
              </a:rPr>
              <a:t> </a:t>
            </a:r>
            <a:r>
              <a:rPr sz="1900" spc="-45" dirty="0">
                <a:latin typeface="Roboto"/>
                <a:cs typeface="Roboto"/>
              </a:rPr>
              <a:t>curation</a:t>
            </a:r>
            <a:r>
              <a:rPr sz="1900" spc="-15" dirty="0">
                <a:latin typeface="Roboto"/>
                <a:cs typeface="Roboto"/>
              </a:rPr>
              <a:t> </a:t>
            </a:r>
            <a:r>
              <a:rPr sz="1900" spc="-40" dirty="0">
                <a:latin typeface="Roboto"/>
                <a:cs typeface="Roboto"/>
              </a:rPr>
              <a:t>process,</a:t>
            </a:r>
            <a:r>
              <a:rPr sz="1900" spc="-140" dirty="0">
                <a:latin typeface="Roboto"/>
                <a:cs typeface="Roboto"/>
              </a:rPr>
              <a:t> </a:t>
            </a:r>
            <a:r>
              <a:rPr sz="1900" spc="-45" dirty="0">
                <a:latin typeface="Roboto"/>
                <a:cs typeface="Roboto"/>
              </a:rPr>
              <a:t>discussing</a:t>
            </a:r>
            <a:r>
              <a:rPr sz="1900" spc="-30" dirty="0">
                <a:latin typeface="Roboto"/>
                <a:cs typeface="Roboto"/>
              </a:rPr>
              <a:t> </a:t>
            </a:r>
            <a:r>
              <a:rPr sz="1900" spc="-40" dirty="0">
                <a:latin typeface="Roboto"/>
                <a:cs typeface="Roboto"/>
              </a:rPr>
              <a:t>the</a:t>
            </a:r>
            <a:r>
              <a:rPr sz="1900" spc="-70" dirty="0">
                <a:latin typeface="Roboto"/>
                <a:cs typeface="Roboto"/>
              </a:rPr>
              <a:t> </a:t>
            </a:r>
            <a:r>
              <a:rPr sz="1900" spc="-40" dirty="0">
                <a:latin typeface="Roboto"/>
                <a:cs typeface="Roboto"/>
              </a:rPr>
              <a:t>challenges</a:t>
            </a:r>
            <a:r>
              <a:rPr sz="1900" spc="-145" dirty="0">
                <a:latin typeface="Roboto"/>
                <a:cs typeface="Roboto"/>
              </a:rPr>
              <a:t> </a:t>
            </a:r>
            <a:r>
              <a:rPr sz="1900" spc="-20" dirty="0">
                <a:latin typeface="Roboto"/>
                <a:cs typeface="Roboto"/>
              </a:rPr>
              <a:t>faced</a:t>
            </a:r>
            <a:r>
              <a:rPr sz="1900" spc="-35" dirty="0">
                <a:latin typeface="Roboto"/>
                <a:cs typeface="Roboto"/>
              </a:rPr>
              <a:t> </a:t>
            </a:r>
            <a:r>
              <a:rPr sz="1900" spc="-45" dirty="0">
                <a:latin typeface="Roboto"/>
                <a:cs typeface="Roboto"/>
              </a:rPr>
              <a:t>and </a:t>
            </a:r>
            <a:r>
              <a:rPr sz="1900" spc="-459" dirty="0">
                <a:latin typeface="Roboto"/>
                <a:cs typeface="Roboto"/>
              </a:rPr>
              <a:t> </a:t>
            </a:r>
            <a:r>
              <a:rPr sz="1900" spc="-50" dirty="0">
                <a:latin typeface="Roboto"/>
                <a:cs typeface="Roboto"/>
              </a:rPr>
              <a:t>lessons</a:t>
            </a:r>
            <a:r>
              <a:rPr sz="1900" spc="-60" dirty="0">
                <a:latin typeface="Roboto"/>
                <a:cs typeface="Roboto"/>
              </a:rPr>
              <a:t> </a:t>
            </a:r>
            <a:r>
              <a:rPr sz="1900" spc="-35" dirty="0">
                <a:latin typeface="Roboto"/>
                <a:cs typeface="Roboto"/>
              </a:rPr>
              <a:t>learned.</a:t>
            </a:r>
            <a:endParaRPr sz="1900">
              <a:latin typeface="Roboto"/>
              <a:cs typeface="Roboto"/>
            </a:endParaRPr>
          </a:p>
        </p:txBody>
      </p:sp>
      <p:sp>
        <p:nvSpPr>
          <p:cNvPr id="4" name="Rectangle 3"/>
          <p:cNvSpPr/>
          <p:nvPr/>
        </p:nvSpPr>
        <p:spPr>
          <a:xfrm>
            <a:off x="990600" y="1600200"/>
            <a:ext cx="10515600" cy="4524315"/>
          </a:xfrm>
          <a:prstGeom prst="rect">
            <a:avLst/>
          </a:prstGeom>
        </p:spPr>
        <p:txBody>
          <a:bodyPr wrap="square">
            <a:spAutoFit/>
          </a:bodyPr>
          <a:lstStyle/>
          <a:p>
            <a:r>
              <a:rPr lang="en-US" b="1" dirty="0"/>
              <a:t>1.Know our Audience</a:t>
            </a:r>
            <a:r>
              <a:rPr lang="en-US" dirty="0"/>
              <a:t>: Understanding the target audience's interests, pain points, and preferences is fundamental </a:t>
            </a:r>
            <a:r>
              <a:rPr lang="en-US" dirty="0" err="1"/>
              <a:t>increating</a:t>
            </a:r>
            <a:r>
              <a:rPr lang="en-US" dirty="0"/>
              <a:t> relevant and engaging content.</a:t>
            </a:r>
          </a:p>
          <a:p>
            <a:r>
              <a:rPr lang="en-US" b="1" dirty="0"/>
              <a:t>2.Visual Appeal</a:t>
            </a:r>
            <a:r>
              <a:rPr lang="en-US" dirty="0"/>
              <a:t>: </a:t>
            </a:r>
            <a:r>
              <a:rPr lang="en-US" dirty="0" err="1"/>
              <a:t>Fye</a:t>
            </a:r>
            <a:r>
              <a:rPr lang="en-US" dirty="0"/>
              <a:t>-catching visuals, well-designed graphics, and professionally edited videos can significantly enhance the impact of content and ad campaigns.</a:t>
            </a:r>
          </a:p>
          <a:p>
            <a:r>
              <a:rPr lang="en-US" b="1" dirty="0"/>
              <a:t>3. Consistency is Key</a:t>
            </a:r>
            <a:r>
              <a:rPr lang="en-US" dirty="0"/>
              <a:t>: Maintaining a consistent tone, style, and frequency of content across platforms helps reinforce brand identity and improves audience recall.</a:t>
            </a:r>
          </a:p>
          <a:p>
            <a:r>
              <a:rPr lang="en-US" b="1" dirty="0"/>
              <a:t> 4. A/B Testing: </a:t>
            </a:r>
            <a:r>
              <a:rPr lang="en-US" dirty="0"/>
              <a:t>Regularly conducting A/B tests for ad campaigns and email subject lines allows for data-</a:t>
            </a:r>
            <a:r>
              <a:rPr lang="en-US" dirty="0" err="1"/>
              <a:t>drivenoptimization</a:t>
            </a:r>
            <a:r>
              <a:rPr lang="en-US" dirty="0"/>
              <a:t> and better results.</a:t>
            </a:r>
          </a:p>
          <a:p>
            <a:r>
              <a:rPr lang="en-US" dirty="0"/>
              <a:t> </a:t>
            </a:r>
            <a:r>
              <a:rPr lang="en-US" b="1" dirty="0"/>
              <a:t>5. Engage with the Audience</a:t>
            </a:r>
            <a:r>
              <a:rPr lang="en-US" dirty="0"/>
              <a:t>: Responding to comments, messages, and feedback from the audience fosters a </a:t>
            </a:r>
            <a:r>
              <a:rPr lang="en-US" dirty="0" err="1"/>
              <a:t>senseof</a:t>
            </a:r>
            <a:r>
              <a:rPr lang="en-US" dirty="0"/>
              <a:t> community and builds trust.</a:t>
            </a:r>
          </a:p>
          <a:p>
            <a:r>
              <a:rPr lang="en-US" dirty="0"/>
              <a:t> </a:t>
            </a:r>
            <a:r>
              <a:rPr lang="en-US" b="1" dirty="0"/>
              <a:t>6. Long-Term Approach</a:t>
            </a:r>
            <a:r>
              <a:rPr lang="en-US" dirty="0"/>
              <a:t>: Content creation and marketing are not one time endeavors. A long-term, strategic approach is necessary to build brand awareness and achieve sustainable growth.</a:t>
            </a:r>
          </a:p>
          <a:p>
            <a:r>
              <a:rPr lang="en-US" dirty="0"/>
              <a:t>In conclusion, content creation and </a:t>
            </a:r>
            <a:r>
              <a:rPr lang="en-US" dirty="0" err="1"/>
              <a:t>curation</a:t>
            </a:r>
            <a:r>
              <a:rPr lang="en-US" dirty="0"/>
              <a:t>, along with thoughtful design, video editing, and well executed ad campaigns, play a pivotal role in a successful marketing strategy. By understanding the challenges and incorporating the lessons learned, businesses can create compelling content that resonates with their target audience and drives results: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0" y="457200"/>
            <a:ext cx="10209530" cy="914400"/>
          </a:xfrm>
          <a:prstGeom prst="rect">
            <a:avLst/>
          </a:prstGeom>
        </p:spPr>
        <p:txBody>
          <a:bodyPr vert="horz" wrap="square" lIns="0" tIns="12700" rIns="0" bIns="0" rtlCol="0">
            <a:spAutoFit/>
          </a:bodyPr>
          <a:lstStyle/>
          <a:p>
            <a:pPr marL="3860800" marR="5080" indent="-3848100">
              <a:lnSpc>
                <a:spcPct val="116700"/>
              </a:lnSpc>
              <a:spcBef>
                <a:spcPts val="100"/>
              </a:spcBef>
            </a:pPr>
            <a:r>
              <a:rPr sz="2500" spc="10" dirty="0"/>
              <a:t>Part </a:t>
            </a:r>
            <a:r>
              <a:rPr sz="2500" spc="-20" dirty="0"/>
              <a:t>1: </a:t>
            </a:r>
            <a:r>
              <a:rPr sz="2500" spc="-10" dirty="0"/>
              <a:t>Brand </a:t>
            </a:r>
            <a:r>
              <a:rPr sz="2500" spc="-35" dirty="0"/>
              <a:t>study, </a:t>
            </a:r>
            <a:r>
              <a:rPr sz="2500" dirty="0"/>
              <a:t>Competitor </a:t>
            </a:r>
            <a:r>
              <a:rPr sz="2500" spc="-10" dirty="0"/>
              <a:t>Analysis </a:t>
            </a:r>
            <a:r>
              <a:rPr sz="2500" spc="-5" dirty="0"/>
              <a:t>&amp; Buyer’s/Audience’s </a:t>
            </a:r>
            <a:r>
              <a:rPr sz="2500" spc="-610" dirty="0"/>
              <a:t> </a:t>
            </a:r>
            <a:r>
              <a:rPr sz="2500" spc="10" dirty="0"/>
              <a:t>Persona</a:t>
            </a:r>
            <a:endParaRPr sz="2500"/>
          </a:p>
        </p:txBody>
      </p:sp>
      <p:sp>
        <p:nvSpPr>
          <p:cNvPr id="3" name="object 3"/>
          <p:cNvSpPr txBox="1"/>
          <p:nvPr/>
        </p:nvSpPr>
        <p:spPr>
          <a:xfrm>
            <a:off x="1295400" y="1295400"/>
            <a:ext cx="9462770" cy="2349361"/>
          </a:xfrm>
          <a:prstGeom prst="rect">
            <a:avLst/>
          </a:prstGeom>
        </p:spPr>
        <p:txBody>
          <a:bodyPr vert="horz" wrap="square" lIns="0" tIns="30480" rIns="0" bIns="0" rtlCol="0">
            <a:spAutoFit/>
          </a:bodyPr>
          <a:lstStyle/>
          <a:p>
            <a:pPr marL="622300" marR="5080" indent="-419100">
              <a:lnSpc>
                <a:spcPts val="2200"/>
              </a:lnSpc>
              <a:spcBef>
                <a:spcPts val="240"/>
              </a:spcBef>
              <a:buFont typeface="Lucida Sans Unicode"/>
              <a:buChar char="●"/>
              <a:tabLst>
                <a:tab pos="621665" algn="l"/>
                <a:tab pos="622300" algn="l"/>
              </a:tabLst>
            </a:pPr>
            <a:r>
              <a:rPr sz="1900" b="1" spc="-40" dirty="0">
                <a:latin typeface="Roboto"/>
                <a:cs typeface="Roboto"/>
              </a:rPr>
              <a:t>Competitor </a:t>
            </a:r>
            <a:r>
              <a:rPr sz="1900" b="1" spc="-30" dirty="0">
                <a:latin typeface="Roboto"/>
                <a:cs typeface="Roboto"/>
              </a:rPr>
              <a:t>Analysis: </a:t>
            </a:r>
            <a:r>
              <a:rPr sz="1900" spc="-45" dirty="0">
                <a:latin typeface="Roboto"/>
                <a:cs typeface="Roboto"/>
              </a:rPr>
              <a:t>Select </a:t>
            </a:r>
            <a:r>
              <a:rPr sz="1900" spc="-40" dirty="0">
                <a:latin typeface="Roboto"/>
                <a:cs typeface="Roboto"/>
              </a:rPr>
              <a:t>three </a:t>
            </a:r>
            <a:r>
              <a:rPr sz="1900" spc="-35" dirty="0">
                <a:latin typeface="Roboto"/>
                <a:cs typeface="Roboto"/>
              </a:rPr>
              <a:t>competitors operating </a:t>
            </a:r>
            <a:r>
              <a:rPr sz="1900" spc="-60" dirty="0">
                <a:latin typeface="Roboto"/>
                <a:cs typeface="Roboto"/>
              </a:rPr>
              <a:t>in </a:t>
            </a:r>
            <a:r>
              <a:rPr sz="1900" spc="-40" dirty="0">
                <a:latin typeface="Roboto"/>
                <a:cs typeface="Roboto"/>
              </a:rPr>
              <a:t>the </a:t>
            </a:r>
            <a:r>
              <a:rPr sz="1900" spc="-50" dirty="0">
                <a:latin typeface="Roboto"/>
                <a:cs typeface="Roboto"/>
              </a:rPr>
              <a:t>same </a:t>
            </a:r>
            <a:r>
              <a:rPr sz="1900" spc="-65" dirty="0">
                <a:latin typeface="Roboto"/>
                <a:cs typeface="Roboto"/>
              </a:rPr>
              <a:t>industry </a:t>
            </a:r>
            <a:r>
              <a:rPr sz="1900" spc="-55" dirty="0">
                <a:latin typeface="Roboto"/>
                <a:cs typeface="Roboto"/>
              </a:rPr>
              <a:t>or </a:t>
            </a:r>
            <a:r>
              <a:rPr sz="1900" spc="-50" dirty="0">
                <a:latin typeface="Roboto"/>
                <a:cs typeface="Roboto"/>
              </a:rPr>
              <a:t>niche </a:t>
            </a:r>
            <a:r>
              <a:rPr sz="1900" spc="-459" dirty="0">
                <a:latin typeface="Roboto"/>
                <a:cs typeface="Roboto"/>
              </a:rPr>
              <a:t> </a:t>
            </a:r>
            <a:r>
              <a:rPr sz="1900" spc="-30" dirty="0">
                <a:latin typeface="Roboto"/>
                <a:cs typeface="Roboto"/>
              </a:rPr>
              <a:t>as</a:t>
            </a:r>
            <a:r>
              <a:rPr sz="1900" spc="-55" dirty="0">
                <a:latin typeface="Roboto"/>
                <a:cs typeface="Roboto"/>
              </a:rPr>
              <a:t> </a:t>
            </a:r>
            <a:r>
              <a:rPr sz="1900" spc="-40" dirty="0">
                <a:latin typeface="Roboto"/>
                <a:cs typeface="Roboto"/>
              </a:rPr>
              <a:t>the</a:t>
            </a:r>
            <a:r>
              <a:rPr sz="1900" spc="-80" dirty="0">
                <a:latin typeface="Roboto"/>
                <a:cs typeface="Roboto"/>
              </a:rPr>
              <a:t> </a:t>
            </a:r>
            <a:r>
              <a:rPr sz="1900" spc="-50" dirty="0">
                <a:latin typeface="Roboto"/>
                <a:cs typeface="Roboto"/>
              </a:rPr>
              <a:t>chosen</a:t>
            </a:r>
            <a:r>
              <a:rPr sz="1900" spc="-25" dirty="0">
                <a:latin typeface="Roboto"/>
                <a:cs typeface="Roboto"/>
              </a:rPr>
              <a:t> </a:t>
            </a:r>
            <a:r>
              <a:rPr sz="1900" spc="-45" dirty="0">
                <a:latin typeface="Roboto"/>
                <a:cs typeface="Roboto"/>
              </a:rPr>
              <a:t>brand,</a:t>
            </a:r>
            <a:r>
              <a:rPr sz="1900" spc="-50" dirty="0">
                <a:latin typeface="Roboto"/>
                <a:cs typeface="Roboto"/>
              </a:rPr>
              <a:t> </a:t>
            </a:r>
            <a:r>
              <a:rPr sz="1900" spc="-45" dirty="0">
                <a:latin typeface="Roboto"/>
                <a:cs typeface="Roboto"/>
              </a:rPr>
              <a:t>examine</a:t>
            </a:r>
            <a:r>
              <a:rPr sz="1900" spc="-80" dirty="0">
                <a:latin typeface="Roboto"/>
                <a:cs typeface="Roboto"/>
              </a:rPr>
              <a:t> </a:t>
            </a:r>
            <a:r>
              <a:rPr sz="1900" spc="-30" dirty="0">
                <a:latin typeface="Roboto"/>
                <a:cs typeface="Roboto"/>
              </a:rPr>
              <a:t>their</a:t>
            </a:r>
            <a:r>
              <a:rPr sz="1900" spc="-120" dirty="0">
                <a:latin typeface="Roboto"/>
                <a:cs typeface="Roboto"/>
              </a:rPr>
              <a:t> </a:t>
            </a:r>
            <a:r>
              <a:rPr sz="1900" spc="-70" dirty="0">
                <a:latin typeface="Roboto"/>
                <a:cs typeface="Roboto"/>
              </a:rPr>
              <a:t>USPs</a:t>
            </a:r>
            <a:r>
              <a:rPr sz="1900" spc="-55" dirty="0">
                <a:latin typeface="Roboto"/>
                <a:cs typeface="Roboto"/>
              </a:rPr>
              <a:t> </a:t>
            </a:r>
            <a:r>
              <a:rPr sz="1900" spc="-45" dirty="0">
                <a:latin typeface="Roboto"/>
                <a:cs typeface="Roboto"/>
              </a:rPr>
              <a:t>and </a:t>
            </a:r>
            <a:r>
              <a:rPr sz="1900" spc="-35" dirty="0">
                <a:latin typeface="Roboto"/>
                <a:cs typeface="Roboto"/>
              </a:rPr>
              <a:t>online</a:t>
            </a:r>
            <a:r>
              <a:rPr sz="1900" spc="-80" dirty="0">
                <a:latin typeface="Roboto"/>
                <a:cs typeface="Roboto"/>
              </a:rPr>
              <a:t> </a:t>
            </a:r>
            <a:r>
              <a:rPr sz="1900" spc="-45" dirty="0">
                <a:latin typeface="Roboto"/>
                <a:cs typeface="Roboto"/>
              </a:rPr>
              <a:t>communication.</a:t>
            </a:r>
            <a:endParaRPr sz="1900">
              <a:latin typeface="Roboto"/>
              <a:cs typeface="Roboto"/>
            </a:endParaRPr>
          </a:p>
          <a:p>
            <a:pPr marL="12700">
              <a:lnSpc>
                <a:spcPct val="100000"/>
              </a:lnSpc>
              <a:spcBef>
                <a:spcPts val="5"/>
              </a:spcBef>
            </a:pPr>
            <a:r>
              <a:rPr sz="1900" b="1" spc="-10">
                <a:latin typeface="Roboto"/>
                <a:cs typeface="Roboto"/>
              </a:rPr>
              <a:t>C</a:t>
            </a:r>
            <a:r>
              <a:rPr sz="1900" b="1" spc="-75">
                <a:latin typeface="Roboto"/>
                <a:cs typeface="Roboto"/>
              </a:rPr>
              <a:t>o</a:t>
            </a:r>
            <a:r>
              <a:rPr sz="1900" b="1" spc="-45">
                <a:latin typeface="Roboto"/>
                <a:cs typeface="Roboto"/>
              </a:rPr>
              <a:t>m</a:t>
            </a:r>
            <a:r>
              <a:rPr sz="1900" b="1" spc="-75">
                <a:latin typeface="Roboto"/>
                <a:cs typeface="Roboto"/>
              </a:rPr>
              <a:t>p</a:t>
            </a:r>
            <a:r>
              <a:rPr sz="1900" b="1">
                <a:latin typeface="Roboto"/>
                <a:cs typeface="Roboto"/>
              </a:rPr>
              <a:t>e</a:t>
            </a:r>
            <a:r>
              <a:rPr sz="1900" b="1" spc="-65">
                <a:latin typeface="Roboto"/>
                <a:cs typeface="Roboto"/>
              </a:rPr>
              <a:t>t</a:t>
            </a:r>
            <a:r>
              <a:rPr sz="1900" b="1" spc="-10">
                <a:latin typeface="Roboto"/>
                <a:cs typeface="Roboto"/>
              </a:rPr>
              <a:t>i</a:t>
            </a:r>
            <a:r>
              <a:rPr sz="1900" b="1" spc="-65">
                <a:latin typeface="Roboto"/>
                <a:cs typeface="Roboto"/>
              </a:rPr>
              <a:t>t</a:t>
            </a:r>
            <a:r>
              <a:rPr sz="1900" b="1" spc="-75">
                <a:latin typeface="Roboto"/>
                <a:cs typeface="Roboto"/>
              </a:rPr>
              <a:t>o</a:t>
            </a:r>
            <a:r>
              <a:rPr sz="1900" b="1" spc="25">
                <a:latin typeface="Roboto"/>
                <a:cs typeface="Roboto"/>
              </a:rPr>
              <a:t>r</a:t>
            </a:r>
            <a:r>
              <a:rPr sz="1900" b="1" spc="-70">
                <a:latin typeface="Roboto"/>
                <a:cs typeface="Roboto"/>
              </a:rPr>
              <a:t> </a:t>
            </a:r>
            <a:r>
              <a:rPr sz="1900" b="1" spc="5">
                <a:latin typeface="Roboto"/>
                <a:cs typeface="Roboto"/>
              </a:rPr>
              <a:t>1</a:t>
            </a:r>
            <a:r>
              <a:rPr lang="en-US" sz="1900" b="1" spc="-5" dirty="0">
                <a:latin typeface="Roboto"/>
                <a:cs typeface="Roboto"/>
              </a:rPr>
              <a:t>: </a:t>
            </a:r>
            <a:r>
              <a:rPr lang="en-US" sz="1900" spc="-5" dirty="0">
                <a:latin typeface="Roboto"/>
                <a:cs typeface="Roboto"/>
              </a:rPr>
              <a:t>Global health</a:t>
            </a:r>
          </a:p>
          <a:p>
            <a:pPr marL="12700">
              <a:lnSpc>
                <a:spcPct val="100000"/>
              </a:lnSpc>
              <a:spcBef>
                <a:spcPts val="5"/>
              </a:spcBef>
            </a:pPr>
            <a:r>
              <a:rPr lang="en-US" sz="1900" dirty="0">
                <a:latin typeface="Roboto"/>
                <a:cs typeface="Roboto"/>
                <a:hlinkClick r:id="rId2"/>
              </a:rPr>
              <a:t>https://www.globalhealth.com/</a:t>
            </a:r>
            <a:endParaRPr lang="en-US" sz="1900" dirty="0">
              <a:latin typeface="Roboto"/>
              <a:cs typeface="Roboto"/>
            </a:endParaRPr>
          </a:p>
          <a:p>
            <a:pPr marL="12700">
              <a:lnSpc>
                <a:spcPct val="100000"/>
              </a:lnSpc>
              <a:spcBef>
                <a:spcPts val="5"/>
              </a:spcBef>
            </a:pPr>
            <a:r>
              <a:rPr lang="en-US" sz="1900" b="1" dirty="0" err="1">
                <a:latin typeface="Roboto"/>
                <a:cs typeface="Roboto"/>
              </a:rPr>
              <a:t>Usp</a:t>
            </a:r>
            <a:r>
              <a:rPr lang="en-US" sz="1900" b="1" dirty="0">
                <a:latin typeface="Roboto"/>
                <a:cs typeface="Roboto"/>
              </a:rPr>
              <a:t> : </a:t>
            </a:r>
            <a:r>
              <a:rPr lang="en-US" sz="1900" dirty="0">
                <a:latin typeface="Roboto"/>
                <a:cs typeface="Roboto"/>
              </a:rPr>
              <a:t>global health is that it focuses on improving the health and well-being of populations worldwide, transcending geographical, social, and economic boundaries.</a:t>
            </a:r>
          </a:p>
          <a:p>
            <a:pPr marL="12700">
              <a:lnSpc>
                <a:spcPct val="100000"/>
              </a:lnSpc>
              <a:spcBef>
                <a:spcPts val="5"/>
              </a:spcBef>
            </a:pPr>
            <a:r>
              <a:rPr lang="en-US" sz="1900" b="1" dirty="0">
                <a:latin typeface="Roboto"/>
                <a:cs typeface="Roboto"/>
              </a:rPr>
              <a:t>Online </a:t>
            </a:r>
            <a:r>
              <a:rPr lang="en-US" sz="1900" b="1" dirty="0" err="1">
                <a:latin typeface="Roboto"/>
                <a:cs typeface="Roboto"/>
              </a:rPr>
              <a:t>commuction</a:t>
            </a:r>
            <a:r>
              <a:rPr lang="en-US" sz="1900" b="1" dirty="0">
                <a:latin typeface="Roboto"/>
                <a:cs typeface="Roboto"/>
              </a:rPr>
              <a:t> : </a:t>
            </a:r>
            <a:r>
              <a:rPr lang="en-US" sz="1900" dirty="0">
                <a:latin typeface="Roboto"/>
                <a:cs typeface="Roboto"/>
              </a:rPr>
              <a:t>Provided </a:t>
            </a:r>
            <a:r>
              <a:rPr lang="en-US" sz="1900" dirty="0" err="1">
                <a:latin typeface="Roboto"/>
                <a:cs typeface="Roboto"/>
              </a:rPr>
              <a:t>offical</a:t>
            </a:r>
            <a:r>
              <a:rPr lang="en-US" sz="1900" dirty="0">
                <a:latin typeface="Roboto"/>
                <a:cs typeface="Roboto"/>
              </a:rPr>
              <a:t> URL and chat box</a:t>
            </a:r>
          </a:p>
          <a:p>
            <a:pPr marL="12700">
              <a:lnSpc>
                <a:spcPct val="100000"/>
              </a:lnSpc>
              <a:spcBef>
                <a:spcPts val="5"/>
              </a:spcBef>
            </a:pPr>
            <a:endParaRPr sz="1900" b="1">
              <a:latin typeface="Roboto"/>
              <a:cs typeface="Roboto"/>
            </a:endParaRPr>
          </a:p>
        </p:txBody>
      </p:sp>
      <p:sp>
        <p:nvSpPr>
          <p:cNvPr id="4" name="object 4"/>
          <p:cNvSpPr txBox="1"/>
          <p:nvPr/>
        </p:nvSpPr>
        <p:spPr>
          <a:xfrm>
            <a:off x="1295400" y="3429000"/>
            <a:ext cx="8547100" cy="610424"/>
          </a:xfrm>
          <a:prstGeom prst="rect">
            <a:avLst/>
          </a:prstGeom>
        </p:spPr>
        <p:txBody>
          <a:bodyPr vert="horz" wrap="square" lIns="0" tIns="12700" rIns="0" bIns="0" rtlCol="0">
            <a:spAutoFit/>
          </a:bodyPr>
          <a:lstStyle/>
          <a:p>
            <a:pPr marL="12700">
              <a:lnSpc>
                <a:spcPct val="100000"/>
              </a:lnSpc>
              <a:spcBef>
                <a:spcPts val="100"/>
              </a:spcBef>
            </a:pPr>
            <a:r>
              <a:rPr sz="1900" b="1" spc="-10">
                <a:latin typeface="Roboto"/>
                <a:cs typeface="Roboto"/>
              </a:rPr>
              <a:t>C</a:t>
            </a:r>
            <a:r>
              <a:rPr sz="1900" b="1" spc="-75">
                <a:latin typeface="Roboto"/>
                <a:cs typeface="Roboto"/>
              </a:rPr>
              <a:t>o</a:t>
            </a:r>
            <a:r>
              <a:rPr sz="1900" b="1" spc="-45">
                <a:latin typeface="Roboto"/>
                <a:cs typeface="Roboto"/>
              </a:rPr>
              <a:t>m</a:t>
            </a:r>
            <a:r>
              <a:rPr sz="1900" b="1" spc="-75">
                <a:latin typeface="Roboto"/>
                <a:cs typeface="Roboto"/>
              </a:rPr>
              <a:t>p</a:t>
            </a:r>
            <a:r>
              <a:rPr sz="1900" b="1">
                <a:latin typeface="Roboto"/>
                <a:cs typeface="Roboto"/>
              </a:rPr>
              <a:t>e</a:t>
            </a:r>
            <a:r>
              <a:rPr sz="1900" b="1" spc="-65">
                <a:latin typeface="Roboto"/>
                <a:cs typeface="Roboto"/>
              </a:rPr>
              <a:t>t</a:t>
            </a:r>
            <a:r>
              <a:rPr sz="1900" b="1" spc="-10">
                <a:latin typeface="Roboto"/>
                <a:cs typeface="Roboto"/>
              </a:rPr>
              <a:t>i</a:t>
            </a:r>
            <a:r>
              <a:rPr sz="1900" b="1" spc="-65">
                <a:latin typeface="Roboto"/>
                <a:cs typeface="Roboto"/>
              </a:rPr>
              <a:t>t</a:t>
            </a:r>
            <a:r>
              <a:rPr sz="1900" b="1" spc="-75">
                <a:latin typeface="Roboto"/>
                <a:cs typeface="Roboto"/>
              </a:rPr>
              <a:t>o</a:t>
            </a:r>
            <a:r>
              <a:rPr sz="1900" b="1" spc="25">
                <a:latin typeface="Roboto"/>
                <a:cs typeface="Roboto"/>
              </a:rPr>
              <a:t>r</a:t>
            </a:r>
            <a:r>
              <a:rPr sz="1900" b="1" spc="-70">
                <a:latin typeface="Roboto"/>
                <a:cs typeface="Roboto"/>
              </a:rPr>
              <a:t> </a:t>
            </a:r>
            <a:r>
              <a:rPr lang="en-US" sz="1900" b="1" spc="-70" dirty="0">
                <a:latin typeface="Roboto"/>
                <a:cs typeface="Roboto"/>
              </a:rPr>
              <a:t>2</a:t>
            </a:r>
            <a:r>
              <a:rPr sz="1900" b="1" spc="-5">
                <a:latin typeface="Roboto"/>
                <a:cs typeface="Roboto"/>
              </a:rPr>
              <a:t>:</a:t>
            </a:r>
            <a:r>
              <a:rPr lang="en-US" sz="1900" spc="-5" dirty="0" err="1">
                <a:latin typeface="Roboto"/>
                <a:cs typeface="Roboto"/>
              </a:rPr>
              <a:t>manipal</a:t>
            </a:r>
            <a:r>
              <a:rPr lang="en-US" sz="1900" spc="-5" dirty="0">
                <a:latin typeface="Roboto"/>
                <a:cs typeface="Roboto"/>
              </a:rPr>
              <a:t> hospital</a:t>
            </a:r>
          </a:p>
          <a:p>
            <a:pPr marL="12700">
              <a:lnSpc>
                <a:spcPct val="100000"/>
              </a:lnSpc>
              <a:spcBef>
                <a:spcPts val="100"/>
              </a:spcBef>
            </a:pPr>
            <a:endParaRPr sz="1900">
              <a:latin typeface="Roboto"/>
              <a:cs typeface="Roboto"/>
            </a:endParaRPr>
          </a:p>
        </p:txBody>
      </p:sp>
      <p:sp>
        <p:nvSpPr>
          <p:cNvPr id="5" name="object 5">
            <a:hlinkClick r:id="rId3"/>
          </p:cNvPr>
          <p:cNvSpPr txBox="1"/>
          <p:nvPr/>
        </p:nvSpPr>
        <p:spPr>
          <a:xfrm>
            <a:off x="1219200" y="5029200"/>
            <a:ext cx="9448800" cy="2416046"/>
          </a:xfrm>
          <a:prstGeom prst="rect">
            <a:avLst/>
          </a:prstGeom>
        </p:spPr>
        <p:txBody>
          <a:bodyPr vert="horz" wrap="square" lIns="0" tIns="12700" rIns="0" bIns="0" rtlCol="0">
            <a:spAutoFit/>
          </a:bodyPr>
          <a:lstStyle/>
          <a:p>
            <a:pPr marL="12700">
              <a:lnSpc>
                <a:spcPct val="100000"/>
              </a:lnSpc>
              <a:spcBef>
                <a:spcPts val="100"/>
              </a:spcBef>
            </a:pPr>
            <a:r>
              <a:rPr sz="1900" b="1" spc="-10">
                <a:latin typeface="Roboto"/>
                <a:cs typeface="Roboto"/>
              </a:rPr>
              <a:t>C</a:t>
            </a:r>
            <a:r>
              <a:rPr sz="1900" b="1" spc="-75">
                <a:latin typeface="Roboto"/>
                <a:cs typeface="Roboto"/>
              </a:rPr>
              <a:t>o</a:t>
            </a:r>
            <a:r>
              <a:rPr sz="1900" b="1" spc="-45">
                <a:latin typeface="Roboto"/>
                <a:cs typeface="Roboto"/>
              </a:rPr>
              <a:t>m</a:t>
            </a:r>
            <a:r>
              <a:rPr sz="1900" b="1" spc="-75">
                <a:latin typeface="Roboto"/>
                <a:cs typeface="Roboto"/>
              </a:rPr>
              <a:t>p</a:t>
            </a:r>
            <a:r>
              <a:rPr sz="1900" b="1">
                <a:latin typeface="Roboto"/>
                <a:cs typeface="Roboto"/>
              </a:rPr>
              <a:t>e</a:t>
            </a:r>
            <a:r>
              <a:rPr sz="1900" b="1" spc="-65">
                <a:latin typeface="Roboto"/>
                <a:cs typeface="Roboto"/>
              </a:rPr>
              <a:t>t</a:t>
            </a:r>
            <a:r>
              <a:rPr sz="1900" b="1" spc="-10">
                <a:latin typeface="Roboto"/>
                <a:cs typeface="Roboto"/>
              </a:rPr>
              <a:t>i</a:t>
            </a:r>
            <a:r>
              <a:rPr sz="1900" b="1" spc="-65">
                <a:latin typeface="Roboto"/>
                <a:cs typeface="Roboto"/>
              </a:rPr>
              <a:t>t</a:t>
            </a:r>
            <a:r>
              <a:rPr sz="1900" b="1" spc="-75">
                <a:latin typeface="Roboto"/>
                <a:cs typeface="Roboto"/>
              </a:rPr>
              <a:t>o</a:t>
            </a:r>
            <a:r>
              <a:rPr sz="1900" b="1" spc="25">
                <a:latin typeface="Roboto"/>
                <a:cs typeface="Roboto"/>
              </a:rPr>
              <a:t>r</a:t>
            </a:r>
            <a:r>
              <a:rPr sz="1900" b="1" spc="-70">
                <a:latin typeface="Roboto"/>
                <a:cs typeface="Roboto"/>
              </a:rPr>
              <a:t> </a:t>
            </a:r>
            <a:r>
              <a:rPr sz="1900" b="1" spc="5">
                <a:latin typeface="Roboto"/>
                <a:cs typeface="Roboto"/>
              </a:rPr>
              <a:t>3</a:t>
            </a:r>
            <a:r>
              <a:rPr sz="1900" b="1" spc="-5">
                <a:latin typeface="Roboto"/>
                <a:cs typeface="Roboto"/>
              </a:rPr>
              <a:t>:</a:t>
            </a:r>
            <a:r>
              <a:rPr lang="en-US" sz="1900" spc="-5" dirty="0">
                <a:latin typeface="Roboto"/>
                <a:cs typeface="Roboto"/>
              </a:rPr>
              <a:t>max  health care</a:t>
            </a:r>
          </a:p>
          <a:p>
            <a:pPr marL="12700">
              <a:lnSpc>
                <a:spcPct val="100000"/>
              </a:lnSpc>
              <a:spcBef>
                <a:spcPts val="100"/>
              </a:spcBef>
            </a:pPr>
            <a:r>
              <a:rPr lang="en-US" sz="1900" dirty="0">
                <a:latin typeface="Roboto"/>
                <a:cs typeface="Roboto"/>
                <a:hlinkClick r:id="rId4"/>
              </a:rPr>
              <a:t>https://www.maxhealthcare.in/</a:t>
            </a:r>
            <a:endParaRPr lang="en-US" sz="1900" dirty="0">
              <a:latin typeface="Roboto"/>
              <a:cs typeface="Roboto"/>
            </a:endParaRPr>
          </a:p>
          <a:p>
            <a:pPr marL="12700">
              <a:lnSpc>
                <a:spcPct val="100000"/>
              </a:lnSpc>
              <a:spcBef>
                <a:spcPts val="100"/>
              </a:spcBef>
            </a:pPr>
            <a:r>
              <a:rPr lang="en-US" sz="1900" b="1" dirty="0">
                <a:latin typeface="Roboto"/>
                <a:cs typeface="Roboto"/>
              </a:rPr>
              <a:t>USP</a:t>
            </a:r>
            <a:r>
              <a:rPr lang="en-US" sz="1900" dirty="0">
                <a:latin typeface="Roboto"/>
                <a:cs typeface="Roboto"/>
              </a:rPr>
              <a:t> : "Max Healthcare" is a well-known healthcare provider in India, and its USP (Unique Selling Proposition) is built on several key factors that differentiate it from other healthcare providers in the region.</a:t>
            </a:r>
          </a:p>
          <a:p>
            <a:pPr marL="12700">
              <a:lnSpc>
                <a:spcPct val="100000"/>
              </a:lnSpc>
              <a:spcBef>
                <a:spcPts val="100"/>
              </a:spcBef>
            </a:pPr>
            <a:r>
              <a:rPr lang="en-US" sz="1900" b="1" dirty="0">
                <a:latin typeface="Roboto"/>
                <a:cs typeface="Roboto"/>
              </a:rPr>
              <a:t>Online communication : </a:t>
            </a:r>
            <a:r>
              <a:rPr lang="en-US" sz="1900" dirty="0">
                <a:latin typeface="Roboto"/>
                <a:cs typeface="Roboto"/>
              </a:rPr>
              <a:t>provided mail id and chat box</a:t>
            </a:r>
          </a:p>
          <a:p>
            <a:pPr marL="12700">
              <a:lnSpc>
                <a:spcPct val="100000"/>
              </a:lnSpc>
              <a:spcBef>
                <a:spcPts val="100"/>
              </a:spcBef>
            </a:pPr>
            <a:endParaRPr lang="en-US" sz="1900" dirty="0">
              <a:latin typeface="Roboto"/>
              <a:cs typeface="Roboto"/>
            </a:endParaRPr>
          </a:p>
          <a:p>
            <a:pPr marL="12700">
              <a:lnSpc>
                <a:spcPct val="100000"/>
              </a:lnSpc>
              <a:spcBef>
                <a:spcPts val="100"/>
              </a:spcBef>
            </a:pPr>
            <a:endParaRPr sz="1900">
              <a:latin typeface="Roboto"/>
              <a:cs typeface="Roboto"/>
            </a:endParaRPr>
          </a:p>
        </p:txBody>
      </p:sp>
      <p:sp>
        <p:nvSpPr>
          <p:cNvPr id="6" name="Rectangle 5"/>
          <p:cNvSpPr/>
          <p:nvPr/>
        </p:nvSpPr>
        <p:spPr>
          <a:xfrm>
            <a:off x="1219200" y="3657600"/>
            <a:ext cx="8915400" cy="2185214"/>
          </a:xfrm>
          <a:prstGeom prst="rect">
            <a:avLst/>
          </a:prstGeom>
        </p:spPr>
        <p:txBody>
          <a:bodyPr wrap="square">
            <a:spAutoFit/>
          </a:bodyPr>
          <a:lstStyle/>
          <a:p>
            <a:r>
              <a:rPr lang="en-US" sz="1900" dirty="0">
                <a:hlinkClick r:id="rId3"/>
              </a:rPr>
              <a:t>https://www.manipalhospitals.com/</a:t>
            </a:r>
            <a:endParaRPr lang="en-US" sz="1900" dirty="0"/>
          </a:p>
          <a:p>
            <a:r>
              <a:rPr lang="en-US" sz="2100" b="1" dirty="0"/>
              <a:t>USP : </a:t>
            </a:r>
            <a:r>
              <a:rPr lang="en-US" sz="2100" dirty="0"/>
              <a:t>Among other </a:t>
            </a:r>
            <a:r>
              <a:rPr lang="en-US" sz="2100" dirty="0" err="1"/>
              <a:t>specialities</a:t>
            </a:r>
            <a:r>
              <a:rPr lang="en-US" sz="2100" dirty="0"/>
              <a:t>, the hospital's focus departments include Intensive Care, </a:t>
            </a:r>
            <a:r>
              <a:rPr lang="en-US" sz="2100" dirty="0" err="1"/>
              <a:t>Gynaecology</a:t>
            </a:r>
            <a:r>
              <a:rPr lang="en-US" sz="2100" dirty="0"/>
              <a:t>, </a:t>
            </a:r>
            <a:r>
              <a:rPr lang="en-US" sz="2100" dirty="0" err="1"/>
              <a:t>Orthopaedics</a:t>
            </a:r>
            <a:r>
              <a:rPr lang="en-US" sz="2100" dirty="0"/>
              <a:t> and General Medicine</a:t>
            </a:r>
          </a:p>
          <a:p>
            <a:r>
              <a:rPr lang="en-US" sz="2100" b="1" dirty="0"/>
              <a:t>Online communication :  </a:t>
            </a:r>
            <a:r>
              <a:rPr lang="en-US" sz="2100" dirty="0"/>
              <a:t>provided contact number and </a:t>
            </a:r>
            <a:r>
              <a:rPr lang="en-US" sz="2100" dirty="0" err="1"/>
              <a:t>emai</a:t>
            </a:r>
            <a:r>
              <a:rPr lang="en-US" sz="2100" dirty="0"/>
              <a:t> id</a:t>
            </a:r>
          </a:p>
          <a:p>
            <a:endParaRPr lang="en-US" dirty="0"/>
          </a:p>
          <a:p>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00" y="299053"/>
            <a:ext cx="11163300" cy="462947"/>
          </a:xfrm>
          <a:prstGeom prst="rect">
            <a:avLst/>
          </a:prstGeom>
        </p:spPr>
        <p:txBody>
          <a:bodyPr vert="horz" wrap="square" lIns="0" tIns="12700" rIns="0" bIns="0" rtlCol="0">
            <a:spAutoFit/>
          </a:bodyPr>
          <a:lstStyle/>
          <a:p>
            <a:pPr marL="3860800" marR="5080" indent="-3848100">
              <a:lnSpc>
                <a:spcPct val="116700"/>
              </a:lnSpc>
              <a:spcBef>
                <a:spcPts val="100"/>
              </a:spcBef>
            </a:pPr>
            <a:r>
              <a:rPr sz="2500" spc="10" dirty="0"/>
              <a:t>Part </a:t>
            </a:r>
            <a:r>
              <a:rPr sz="2500" spc="-20" dirty="0"/>
              <a:t>1: </a:t>
            </a:r>
            <a:r>
              <a:rPr sz="2500" spc="-10" dirty="0"/>
              <a:t>Brand </a:t>
            </a:r>
            <a:r>
              <a:rPr sz="2500" spc="-35" dirty="0"/>
              <a:t>study, </a:t>
            </a:r>
            <a:r>
              <a:rPr sz="2500" dirty="0"/>
              <a:t>Competitor </a:t>
            </a:r>
            <a:r>
              <a:rPr sz="2500" spc="-10" dirty="0"/>
              <a:t>Analysis </a:t>
            </a:r>
            <a:r>
              <a:rPr sz="2500" spc="-5" dirty="0"/>
              <a:t>&amp; Buyer’s/Audience’s </a:t>
            </a:r>
            <a:r>
              <a:rPr sz="2500" spc="-610" dirty="0"/>
              <a:t> </a:t>
            </a:r>
            <a:r>
              <a:rPr sz="2500" spc="10" dirty="0"/>
              <a:t>Persona</a:t>
            </a:r>
            <a:endParaRPr sz="2500"/>
          </a:p>
        </p:txBody>
      </p:sp>
      <p:sp>
        <p:nvSpPr>
          <p:cNvPr id="3" name="object 3"/>
          <p:cNvSpPr txBox="1"/>
          <p:nvPr/>
        </p:nvSpPr>
        <p:spPr>
          <a:xfrm>
            <a:off x="685800" y="722987"/>
            <a:ext cx="9296400" cy="6750566"/>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a:buChar char="●"/>
              <a:tabLst>
                <a:tab pos="431165" algn="l"/>
                <a:tab pos="431800" algn="l"/>
              </a:tabLst>
            </a:pPr>
            <a:endParaRPr lang="en-US" sz="1900" b="1" spc="-40" dirty="0">
              <a:latin typeface="Roboto"/>
              <a:cs typeface="Roboto"/>
            </a:endParaRPr>
          </a:p>
          <a:p>
            <a:pPr marL="431800" marR="5080" indent="-419100">
              <a:lnSpc>
                <a:spcPts val="2200"/>
              </a:lnSpc>
              <a:spcBef>
                <a:spcPts val="240"/>
              </a:spcBef>
              <a:buFont typeface="Lucida Sans Unicode"/>
              <a:buChar char="●"/>
              <a:tabLst>
                <a:tab pos="431165" algn="l"/>
                <a:tab pos="431800" algn="l"/>
              </a:tabLst>
            </a:pPr>
            <a:r>
              <a:rPr sz="1900" b="1" spc="-40">
                <a:latin typeface="Roboto"/>
                <a:cs typeface="Roboto"/>
              </a:rPr>
              <a:t>Buyer's/Audience's</a:t>
            </a:r>
            <a:r>
              <a:rPr sz="1900" b="1" spc="-55">
                <a:latin typeface="Roboto"/>
                <a:cs typeface="Roboto"/>
              </a:rPr>
              <a:t> </a:t>
            </a:r>
            <a:r>
              <a:rPr sz="1900" b="1" spc="-30" dirty="0">
                <a:latin typeface="Roboto"/>
                <a:cs typeface="Roboto"/>
              </a:rPr>
              <a:t>Persona:</a:t>
            </a:r>
            <a:r>
              <a:rPr sz="1900" b="1" spc="-110" dirty="0">
                <a:latin typeface="Roboto"/>
                <a:cs typeface="Roboto"/>
              </a:rPr>
              <a:t> </a:t>
            </a:r>
            <a:r>
              <a:rPr sz="1900" spc="-35" dirty="0">
                <a:latin typeface="Roboto"/>
                <a:cs typeface="Roboto"/>
              </a:rPr>
              <a:t>Clearly</a:t>
            </a:r>
            <a:r>
              <a:rPr sz="1900" spc="-70" dirty="0">
                <a:latin typeface="Roboto"/>
                <a:cs typeface="Roboto"/>
              </a:rPr>
              <a:t> </a:t>
            </a:r>
            <a:r>
              <a:rPr sz="1900" spc="-30" dirty="0">
                <a:latin typeface="Roboto"/>
                <a:cs typeface="Roboto"/>
              </a:rPr>
              <a:t>define</a:t>
            </a:r>
            <a:r>
              <a:rPr sz="1900" spc="-80" dirty="0">
                <a:latin typeface="Roboto"/>
                <a:cs typeface="Roboto"/>
              </a:rPr>
              <a:t> </a:t>
            </a:r>
            <a:r>
              <a:rPr sz="1900" spc="-40" dirty="0">
                <a:latin typeface="Roboto"/>
                <a:cs typeface="Roboto"/>
              </a:rPr>
              <a:t>the</a:t>
            </a:r>
            <a:r>
              <a:rPr sz="1900" spc="25" dirty="0">
                <a:latin typeface="Roboto"/>
                <a:cs typeface="Roboto"/>
              </a:rPr>
              <a:t> </a:t>
            </a:r>
            <a:r>
              <a:rPr sz="1900" spc="-45" dirty="0">
                <a:latin typeface="Roboto"/>
                <a:cs typeface="Roboto"/>
              </a:rPr>
              <a:t>target</a:t>
            </a:r>
            <a:r>
              <a:rPr sz="1900" spc="-95" dirty="0">
                <a:latin typeface="Roboto"/>
                <a:cs typeface="Roboto"/>
              </a:rPr>
              <a:t> </a:t>
            </a:r>
            <a:r>
              <a:rPr sz="1900" spc="-35" dirty="0">
                <a:latin typeface="Roboto"/>
                <a:cs typeface="Roboto"/>
              </a:rPr>
              <a:t>audience</a:t>
            </a:r>
            <a:r>
              <a:rPr sz="1900" spc="-80" dirty="0">
                <a:latin typeface="Roboto"/>
                <a:cs typeface="Roboto"/>
              </a:rPr>
              <a:t> </a:t>
            </a:r>
            <a:r>
              <a:rPr sz="1900" spc="-15" dirty="0">
                <a:latin typeface="Roboto"/>
                <a:cs typeface="Roboto"/>
              </a:rPr>
              <a:t>for</a:t>
            </a:r>
            <a:r>
              <a:rPr sz="1900" spc="-114" dirty="0">
                <a:latin typeface="Roboto"/>
                <a:cs typeface="Roboto"/>
              </a:rPr>
              <a:t> </a:t>
            </a:r>
            <a:r>
              <a:rPr sz="1900" spc="-40" dirty="0">
                <a:latin typeface="Roboto"/>
                <a:cs typeface="Roboto"/>
              </a:rPr>
              <a:t>the</a:t>
            </a:r>
            <a:r>
              <a:rPr sz="1900" spc="20" dirty="0">
                <a:latin typeface="Roboto"/>
                <a:cs typeface="Roboto"/>
              </a:rPr>
              <a:t> </a:t>
            </a:r>
            <a:r>
              <a:rPr sz="1900" spc="-50" dirty="0">
                <a:latin typeface="Roboto"/>
                <a:cs typeface="Roboto"/>
              </a:rPr>
              <a:t>chosen</a:t>
            </a:r>
            <a:r>
              <a:rPr sz="1900" spc="-120" dirty="0">
                <a:latin typeface="Roboto"/>
                <a:cs typeface="Roboto"/>
              </a:rPr>
              <a:t> </a:t>
            </a:r>
            <a:r>
              <a:rPr sz="1900" spc="-45" dirty="0">
                <a:latin typeface="Roboto"/>
                <a:cs typeface="Roboto"/>
              </a:rPr>
              <a:t>brand. </a:t>
            </a:r>
            <a:r>
              <a:rPr sz="1900" spc="-459" dirty="0">
                <a:latin typeface="Roboto"/>
                <a:cs typeface="Roboto"/>
              </a:rPr>
              <a:t> </a:t>
            </a:r>
            <a:r>
              <a:rPr sz="1900" spc="-10" dirty="0">
                <a:latin typeface="Roboto"/>
                <a:cs typeface="Roboto"/>
              </a:rPr>
              <a:t>C</a:t>
            </a:r>
            <a:r>
              <a:rPr sz="1900" spc="-85" dirty="0">
                <a:latin typeface="Roboto"/>
                <a:cs typeface="Roboto"/>
              </a:rPr>
              <a:t>on</a:t>
            </a:r>
            <a:r>
              <a:rPr sz="1900" dirty="0">
                <a:latin typeface="Roboto"/>
                <a:cs typeface="Roboto"/>
              </a:rPr>
              <a:t>s</a:t>
            </a:r>
            <a:r>
              <a:rPr sz="1900" spc="-85" dirty="0">
                <a:latin typeface="Roboto"/>
                <a:cs typeface="Roboto"/>
              </a:rPr>
              <a:t>i</a:t>
            </a:r>
            <a:r>
              <a:rPr sz="1900" spc="15" dirty="0">
                <a:latin typeface="Roboto"/>
                <a:cs typeface="Roboto"/>
              </a:rPr>
              <a:t>d</a:t>
            </a:r>
            <a:r>
              <a:rPr sz="1900" spc="-100" dirty="0">
                <a:latin typeface="Roboto"/>
                <a:cs typeface="Roboto"/>
              </a:rPr>
              <a:t>e</a:t>
            </a:r>
            <a:r>
              <a:rPr sz="1900" spc="-25" dirty="0">
                <a:latin typeface="Roboto"/>
                <a:cs typeface="Roboto"/>
              </a:rPr>
              <a:t>r</a:t>
            </a:r>
            <a:r>
              <a:rPr sz="1900" spc="-20" dirty="0">
                <a:latin typeface="Roboto"/>
                <a:cs typeface="Roboto"/>
              </a:rPr>
              <a:t> </a:t>
            </a:r>
            <a:r>
              <a:rPr sz="1900" spc="-85" dirty="0">
                <a:latin typeface="Roboto"/>
                <a:cs typeface="Roboto"/>
              </a:rPr>
              <a:t>d</a:t>
            </a:r>
            <a:r>
              <a:rPr sz="1900" dirty="0">
                <a:latin typeface="Roboto"/>
                <a:cs typeface="Roboto"/>
              </a:rPr>
              <a:t>e</a:t>
            </a:r>
            <a:r>
              <a:rPr sz="1900" spc="-65" dirty="0">
                <a:latin typeface="Roboto"/>
                <a:cs typeface="Roboto"/>
              </a:rPr>
              <a:t>m</a:t>
            </a:r>
            <a:r>
              <a:rPr sz="1900" spc="15" dirty="0">
                <a:latin typeface="Roboto"/>
                <a:cs typeface="Roboto"/>
              </a:rPr>
              <a:t>o</a:t>
            </a:r>
            <a:r>
              <a:rPr sz="1900" spc="-85" dirty="0">
                <a:latin typeface="Roboto"/>
                <a:cs typeface="Roboto"/>
              </a:rPr>
              <a:t>g</a:t>
            </a:r>
            <a:r>
              <a:rPr sz="1900" spc="-70" dirty="0">
                <a:latin typeface="Roboto"/>
                <a:cs typeface="Roboto"/>
              </a:rPr>
              <a:t>r</a:t>
            </a:r>
            <a:r>
              <a:rPr sz="1900" spc="-50" dirty="0">
                <a:latin typeface="Roboto"/>
                <a:cs typeface="Roboto"/>
              </a:rPr>
              <a:t>a</a:t>
            </a:r>
            <a:r>
              <a:rPr sz="1900" spc="15" dirty="0">
                <a:latin typeface="Roboto"/>
                <a:cs typeface="Roboto"/>
              </a:rPr>
              <a:t>p</a:t>
            </a:r>
            <a:r>
              <a:rPr sz="1900" spc="-85" dirty="0">
                <a:latin typeface="Roboto"/>
                <a:cs typeface="Roboto"/>
              </a:rPr>
              <a:t>hi</a:t>
            </a:r>
            <a:r>
              <a:rPr sz="1900" spc="5" dirty="0">
                <a:latin typeface="Roboto"/>
                <a:cs typeface="Roboto"/>
              </a:rPr>
              <a:t>c</a:t>
            </a:r>
            <a:r>
              <a:rPr sz="1900" spc="-100" dirty="0">
                <a:latin typeface="Roboto"/>
                <a:cs typeface="Roboto"/>
              </a:rPr>
              <a:t>s</a:t>
            </a:r>
            <a:r>
              <a:rPr sz="1900" spc="-5" dirty="0">
                <a:latin typeface="Roboto"/>
                <a:cs typeface="Roboto"/>
              </a:rPr>
              <a:t>,</a:t>
            </a:r>
            <a:r>
              <a:rPr sz="1900" spc="-50" dirty="0">
                <a:latin typeface="Roboto"/>
                <a:cs typeface="Roboto"/>
              </a:rPr>
              <a:t> </a:t>
            </a:r>
            <a:r>
              <a:rPr sz="1900" spc="-85" dirty="0">
                <a:latin typeface="Roboto"/>
                <a:cs typeface="Roboto"/>
              </a:rPr>
              <a:t>p</a:t>
            </a:r>
            <a:r>
              <a:rPr sz="1900" dirty="0">
                <a:latin typeface="Roboto"/>
                <a:cs typeface="Roboto"/>
              </a:rPr>
              <a:t>s</a:t>
            </a:r>
            <a:r>
              <a:rPr sz="1900" spc="-160" dirty="0">
                <a:latin typeface="Roboto"/>
                <a:cs typeface="Roboto"/>
              </a:rPr>
              <a:t>y</a:t>
            </a:r>
            <a:r>
              <a:rPr sz="1900" spc="5" dirty="0">
                <a:latin typeface="Roboto"/>
                <a:cs typeface="Roboto"/>
              </a:rPr>
              <a:t>c</a:t>
            </a:r>
            <a:r>
              <a:rPr sz="1900" spc="-85" dirty="0">
                <a:latin typeface="Roboto"/>
                <a:cs typeface="Roboto"/>
              </a:rPr>
              <a:t>h</a:t>
            </a:r>
            <a:r>
              <a:rPr sz="1900" spc="15" dirty="0">
                <a:latin typeface="Roboto"/>
                <a:cs typeface="Roboto"/>
              </a:rPr>
              <a:t>o</a:t>
            </a:r>
            <a:r>
              <a:rPr sz="1900" spc="-85" dirty="0">
                <a:latin typeface="Roboto"/>
                <a:cs typeface="Roboto"/>
              </a:rPr>
              <a:t>g</a:t>
            </a:r>
            <a:r>
              <a:rPr sz="1900" spc="-70" dirty="0">
                <a:latin typeface="Roboto"/>
                <a:cs typeface="Roboto"/>
              </a:rPr>
              <a:t>r</a:t>
            </a:r>
            <a:r>
              <a:rPr sz="1900" spc="-50" dirty="0">
                <a:latin typeface="Roboto"/>
                <a:cs typeface="Roboto"/>
              </a:rPr>
              <a:t>a</a:t>
            </a:r>
            <a:r>
              <a:rPr sz="1900" spc="15" dirty="0">
                <a:latin typeface="Roboto"/>
                <a:cs typeface="Roboto"/>
              </a:rPr>
              <a:t>p</a:t>
            </a:r>
            <a:r>
              <a:rPr sz="1900" spc="-85" dirty="0">
                <a:latin typeface="Roboto"/>
                <a:cs typeface="Roboto"/>
              </a:rPr>
              <a:t>hi</a:t>
            </a:r>
            <a:r>
              <a:rPr sz="1900" spc="5" dirty="0">
                <a:latin typeface="Roboto"/>
                <a:cs typeface="Roboto"/>
              </a:rPr>
              <a:t>c</a:t>
            </a:r>
            <a:r>
              <a:rPr sz="1900" spc="-100" dirty="0">
                <a:latin typeface="Roboto"/>
                <a:cs typeface="Roboto"/>
              </a:rPr>
              <a:t>s</a:t>
            </a:r>
            <a:r>
              <a:rPr sz="1900" spc="-5" dirty="0">
                <a:latin typeface="Roboto"/>
                <a:cs typeface="Roboto"/>
              </a:rPr>
              <a:t>,</a:t>
            </a:r>
            <a:r>
              <a:rPr sz="1900" spc="-50" dirty="0">
                <a:latin typeface="Roboto"/>
                <a:cs typeface="Roboto"/>
              </a:rPr>
              <a:t> </a:t>
            </a:r>
            <a:r>
              <a:rPr sz="1900" spc="-85" dirty="0">
                <a:latin typeface="Roboto"/>
                <a:cs typeface="Roboto"/>
              </a:rPr>
              <a:t>b</a:t>
            </a:r>
            <a:r>
              <a:rPr sz="1900" dirty="0">
                <a:latin typeface="Roboto"/>
                <a:cs typeface="Roboto"/>
              </a:rPr>
              <a:t>e</a:t>
            </a:r>
            <a:r>
              <a:rPr sz="1900" spc="-85" dirty="0">
                <a:latin typeface="Roboto"/>
                <a:cs typeface="Roboto"/>
              </a:rPr>
              <a:t>h</a:t>
            </a:r>
            <a:r>
              <a:rPr sz="1900" spc="-50" dirty="0">
                <a:latin typeface="Roboto"/>
                <a:cs typeface="Roboto"/>
              </a:rPr>
              <a:t>a</a:t>
            </a:r>
            <a:r>
              <a:rPr sz="1900" spc="-65" dirty="0">
                <a:latin typeface="Roboto"/>
                <a:cs typeface="Roboto"/>
              </a:rPr>
              <a:t>v</a:t>
            </a:r>
            <a:r>
              <a:rPr sz="1900" spc="15" dirty="0">
                <a:latin typeface="Roboto"/>
                <a:cs typeface="Roboto"/>
              </a:rPr>
              <a:t>i</a:t>
            </a:r>
            <a:r>
              <a:rPr sz="1900" spc="-85" dirty="0">
                <a:latin typeface="Roboto"/>
                <a:cs typeface="Roboto"/>
              </a:rPr>
              <a:t>o</a:t>
            </a:r>
            <a:r>
              <a:rPr sz="1900" spc="-70" dirty="0">
                <a:latin typeface="Roboto"/>
                <a:cs typeface="Roboto"/>
              </a:rPr>
              <a:t>r</a:t>
            </a:r>
            <a:r>
              <a:rPr sz="1900" dirty="0">
                <a:latin typeface="Roboto"/>
                <a:cs typeface="Roboto"/>
              </a:rPr>
              <a:t>s</a:t>
            </a:r>
            <a:r>
              <a:rPr sz="1900" spc="-5" dirty="0">
                <a:latin typeface="Roboto"/>
                <a:cs typeface="Roboto"/>
              </a:rPr>
              <a:t>,</a:t>
            </a:r>
            <a:r>
              <a:rPr sz="1900" spc="-150" dirty="0">
                <a:latin typeface="Roboto"/>
                <a:cs typeface="Roboto"/>
              </a:rPr>
              <a:t> </a:t>
            </a:r>
            <a:r>
              <a:rPr sz="1900" spc="-50" dirty="0">
                <a:latin typeface="Roboto"/>
                <a:cs typeface="Roboto"/>
              </a:rPr>
              <a:t>a</a:t>
            </a:r>
            <a:r>
              <a:rPr sz="1900" spc="15" dirty="0">
                <a:latin typeface="Roboto"/>
                <a:cs typeface="Roboto"/>
              </a:rPr>
              <a:t>n</a:t>
            </a:r>
            <a:r>
              <a:rPr sz="1900" spc="-10" dirty="0">
                <a:latin typeface="Roboto"/>
                <a:cs typeface="Roboto"/>
              </a:rPr>
              <a:t>d</a:t>
            </a:r>
            <a:r>
              <a:rPr sz="1900" spc="-145" dirty="0">
                <a:latin typeface="Roboto"/>
                <a:cs typeface="Roboto"/>
              </a:rPr>
              <a:t> </a:t>
            </a:r>
            <a:r>
              <a:rPr sz="1900" spc="15">
                <a:latin typeface="Roboto"/>
                <a:cs typeface="Roboto"/>
              </a:rPr>
              <a:t>i</a:t>
            </a:r>
            <a:r>
              <a:rPr sz="1900" spc="-85">
                <a:latin typeface="Roboto"/>
                <a:cs typeface="Roboto"/>
              </a:rPr>
              <a:t>n</a:t>
            </a:r>
            <a:r>
              <a:rPr sz="1900" spc="-45">
                <a:latin typeface="Roboto"/>
                <a:cs typeface="Roboto"/>
              </a:rPr>
              <a:t>t</a:t>
            </a:r>
            <a:r>
              <a:rPr sz="1900">
                <a:latin typeface="Roboto"/>
                <a:cs typeface="Roboto"/>
              </a:rPr>
              <a:t>e</a:t>
            </a:r>
            <a:r>
              <a:rPr sz="1900" spc="-70">
                <a:latin typeface="Roboto"/>
                <a:cs typeface="Roboto"/>
              </a:rPr>
              <a:t>r</a:t>
            </a:r>
            <a:r>
              <a:rPr sz="1900" spc="-100">
                <a:latin typeface="Roboto"/>
                <a:cs typeface="Roboto"/>
              </a:rPr>
              <a:t>e</a:t>
            </a:r>
            <a:r>
              <a:rPr sz="1900">
                <a:latin typeface="Roboto"/>
                <a:cs typeface="Roboto"/>
              </a:rPr>
              <a:t>s</a:t>
            </a:r>
            <a:r>
              <a:rPr sz="1900" spc="-45">
                <a:latin typeface="Roboto"/>
                <a:cs typeface="Roboto"/>
              </a:rPr>
              <a:t>t</a:t>
            </a:r>
            <a:r>
              <a:rPr sz="1900" spc="-100">
                <a:latin typeface="Roboto"/>
                <a:cs typeface="Roboto"/>
              </a:rPr>
              <a:t>s</a:t>
            </a:r>
            <a:r>
              <a:rPr sz="1900" spc="-10">
                <a:latin typeface="Roboto"/>
                <a:cs typeface="Roboto"/>
              </a:rPr>
              <a:t>.</a:t>
            </a:r>
            <a:endParaRPr lang="en-US" sz="1900" spc="-10" dirty="0">
              <a:latin typeface="Roboto"/>
              <a:cs typeface="Roboto"/>
            </a:endParaRPr>
          </a:p>
          <a:p>
            <a:pPr marL="431800" marR="5080" indent="-419100">
              <a:lnSpc>
                <a:spcPts val="2200"/>
              </a:lnSpc>
              <a:spcBef>
                <a:spcPts val="240"/>
              </a:spcBef>
              <a:tabLst>
                <a:tab pos="431165" algn="l"/>
                <a:tab pos="431800" algn="l"/>
              </a:tabLst>
            </a:pPr>
            <a:endParaRPr lang="en-US" sz="1900" b="1" spc="-10" dirty="0">
              <a:latin typeface="Roboto"/>
              <a:cs typeface="Roboto"/>
            </a:endParaRPr>
          </a:p>
          <a:p>
            <a:pPr marL="431800" marR="5080" indent="-419100">
              <a:lnSpc>
                <a:spcPts val="2200"/>
              </a:lnSpc>
              <a:spcBef>
                <a:spcPts val="240"/>
              </a:spcBef>
              <a:tabLst>
                <a:tab pos="431165" algn="l"/>
                <a:tab pos="431800" algn="l"/>
              </a:tabLst>
            </a:pPr>
            <a:r>
              <a:rPr lang="en-US" sz="1900" b="1" spc="-10" dirty="0">
                <a:latin typeface="Roboto"/>
                <a:cs typeface="Roboto"/>
              </a:rPr>
              <a:t>Fortis healthcare institute</a:t>
            </a:r>
          </a:p>
          <a:p>
            <a:pPr marL="431800" marR="5080" indent="-419100">
              <a:lnSpc>
                <a:spcPts val="2200"/>
              </a:lnSpc>
              <a:spcBef>
                <a:spcPts val="240"/>
              </a:spcBef>
              <a:tabLst>
                <a:tab pos="431165" algn="l"/>
                <a:tab pos="431800" algn="l"/>
              </a:tabLst>
            </a:pPr>
            <a:r>
              <a:rPr lang="en-US" sz="1900" b="1" spc="-10" dirty="0">
                <a:latin typeface="Roboto"/>
                <a:cs typeface="Roboto"/>
              </a:rPr>
              <a:t>Demographics </a:t>
            </a:r>
            <a:r>
              <a:rPr lang="en-US" sz="1900" spc="-10" dirty="0">
                <a:latin typeface="Roboto"/>
                <a:cs typeface="Roboto"/>
              </a:rPr>
              <a:t>:</a:t>
            </a:r>
          </a:p>
          <a:p>
            <a:pPr marL="431800" marR="5080" indent="-419100">
              <a:lnSpc>
                <a:spcPts val="2200"/>
              </a:lnSpc>
              <a:spcBef>
                <a:spcPts val="240"/>
              </a:spcBef>
              <a:tabLst>
                <a:tab pos="431165" algn="l"/>
                <a:tab pos="431800" algn="l"/>
              </a:tabLst>
            </a:pPr>
            <a:r>
              <a:rPr lang="en-US" sz="1900" spc="-10" dirty="0">
                <a:latin typeface="Roboto"/>
                <a:cs typeface="Roboto"/>
              </a:rPr>
              <a:t> </a:t>
            </a:r>
            <a:r>
              <a:rPr lang="en-US" sz="1900" spc="-10" dirty="0" err="1">
                <a:latin typeface="Roboto"/>
                <a:cs typeface="Roboto"/>
              </a:rPr>
              <a:t>Age:all</a:t>
            </a:r>
            <a:endParaRPr lang="en-US" sz="1900" spc="-10" dirty="0">
              <a:latin typeface="Roboto"/>
              <a:cs typeface="Roboto"/>
            </a:endParaRPr>
          </a:p>
          <a:p>
            <a:pPr marL="431800" marR="5080" indent="-419100">
              <a:lnSpc>
                <a:spcPts val="2200"/>
              </a:lnSpc>
              <a:spcBef>
                <a:spcPts val="240"/>
              </a:spcBef>
              <a:tabLst>
                <a:tab pos="431165" algn="l"/>
                <a:tab pos="431800" algn="l"/>
              </a:tabLst>
            </a:pPr>
            <a:r>
              <a:rPr lang="en-US" sz="1900" spc="-10" dirty="0">
                <a:latin typeface="Roboto"/>
                <a:cs typeface="Roboto"/>
              </a:rPr>
              <a:t>Gender :both</a:t>
            </a:r>
          </a:p>
          <a:p>
            <a:pPr marL="431800" marR="5080" indent="-419100">
              <a:lnSpc>
                <a:spcPts val="2200"/>
              </a:lnSpc>
              <a:spcBef>
                <a:spcPts val="240"/>
              </a:spcBef>
              <a:tabLst>
                <a:tab pos="431165" algn="l"/>
                <a:tab pos="431800" algn="l"/>
              </a:tabLst>
            </a:pPr>
            <a:r>
              <a:rPr lang="en-US" sz="1900" spc="-10" dirty="0" err="1">
                <a:latin typeface="Roboto"/>
                <a:cs typeface="Roboto"/>
              </a:rPr>
              <a:t>Children:eligible</a:t>
            </a:r>
            <a:endParaRPr lang="en-US" sz="1900" spc="-10" dirty="0">
              <a:latin typeface="Roboto"/>
              <a:cs typeface="Roboto"/>
            </a:endParaRPr>
          </a:p>
          <a:p>
            <a:pPr marL="431800" marR="5080" indent="-419100">
              <a:lnSpc>
                <a:spcPts val="2200"/>
              </a:lnSpc>
              <a:spcBef>
                <a:spcPts val="240"/>
              </a:spcBef>
              <a:tabLst>
                <a:tab pos="431165" algn="l"/>
                <a:tab pos="431800" algn="l"/>
              </a:tabLst>
            </a:pPr>
            <a:r>
              <a:rPr lang="en-US" sz="1900" spc="-10" dirty="0" err="1">
                <a:latin typeface="Roboto"/>
                <a:cs typeface="Roboto"/>
              </a:rPr>
              <a:t>Location:all</a:t>
            </a:r>
            <a:r>
              <a:rPr lang="en-US" sz="1900" spc="-10" dirty="0">
                <a:latin typeface="Roboto"/>
                <a:cs typeface="Roboto"/>
              </a:rPr>
              <a:t> over </a:t>
            </a:r>
            <a:r>
              <a:rPr lang="en-US" sz="1900" spc="-10" dirty="0" err="1">
                <a:latin typeface="Roboto"/>
                <a:cs typeface="Roboto"/>
              </a:rPr>
              <a:t>india</a:t>
            </a:r>
            <a:endParaRPr lang="en-US" sz="1900" spc="-10" dirty="0">
              <a:latin typeface="Roboto"/>
              <a:cs typeface="Roboto"/>
            </a:endParaRPr>
          </a:p>
          <a:p>
            <a:pPr marL="431800" marR="5080" indent="-419100">
              <a:lnSpc>
                <a:spcPts val="2200"/>
              </a:lnSpc>
              <a:spcBef>
                <a:spcPts val="240"/>
              </a:spcBef>
              <a:tabLst>
                <a:tab pos="431165" algn="l"/>
                <a:tab pos="431800" algn="l"/>
              </a:tabLst>
            </a:pPr>
            <a:r>
              <a:rPr lang="en-US" sz="1900" spc="-10" dirty="0">
                <a:latin typeface="Roboto"/>
                <a:cs typeface="Roboto"/>
              </a:rPr>
              <a:t>Income:2,50,000</a:t>
            </a:r>
          </a:p>
          <a:p>
            <a:pPr marL="431800" marR="5080" indent="-419100">
              <a:lnSpc>
                <a:spcPts val="2200"/>
              </a:lnSpc>
              <a:spcBef>
                <a:spcPts val="240"/>
              </a:spcBef>
              <a:tabLst>
                <a:tab pos="431165" algn="l"/>
                <a:tab pos="431800" algn="l"/>
              </a:tabLst>
            </a:pPr>
            <a:r>
              <a:rPr lang="en-US" sz="1900" spc="-10" dirty="0">
                <a:latin typeface="Roboto"/>
                <a:cs typeface="Roboto"/>
              </a:rPr>
              <a:t>Education:10+2</a:t>
            </a:r>
          </a:p>
          <a:p>
            <a:pPr marL="431800" marR="5080" indent="-419100">
              <a:lnSpc>
                <a:spcPts val="2200"/>
              </a:lnSpc>
              <a:spcBef>
                <a:spcPts val="240"/>
              </a:spcBef>
              <a:tabLst>
                <a:tab pos="431165" algn="l"/>
                <a:tab pos="431800" algn="l"/>
              </a:tabLst>
            </a:pPr>
            <a:r>
              <a:rPr lang="en-US" sz="1900" b="1" spc="-10" dirty="0">
                <a:latin typeface="Roboto"/>
                <a:cs typeface="Roboto"/>
              </a:rPr>
              <a:t>Information gathering</a:t>
            </a:r>
            <a:r>
              <a:rPr lang="en-US" sz="1900" spc="-10" dirty="0">
                <a:latin typeface="Roboto"/>
                <a:cs typeface="Roboto"/>
              </a:rPr>
              <a:t>:</a:t>
            </a:r>
          </a:p>
          <a:p>
            <a:pPr marL="431800" marR="5080" indent="-419100">
              <a:lnSpc>
                <a:spcPts val="2200"/>
              </a:lnSpc>
              <a:spcBef>
                <a:spcPts val="240"/>
              </a:spcBef>
              <a:tabLst>
                <a:tab pos="431165" algn="l"/>
                <a:tab pos="431800" algn="l"/>
              </a:tabLst>
            </a:pPr>
            <a:r>
              <a:rPr lang="en-US" sz="1900" spc="-10" dirty="0">
                <a:latin typeface="Roboto"/>
                <a:cs typeface="Roboto"/>
              </a:rPr>
              <a:t>How do they information :</a:t>
            </a:r>
          </a:p>
          <a:p>
            <a:pPr marL="431800" marR="5080" indent="-419100">
              <a:lnSpc>
                <a:spcPts val="2200"/>
              </a:lnSpc>
              <a:spcBef>
                <a:spcPts val="240"/>
              </a:spcBef>
              <a:tabLst>
                <a:tab pos="431165" algn="l"/>
                <a:tab pos="431800" algn="l"/>
              </a:tabLst>
            </a:pPr>
            <a:r>
              <a:rPr lang="en-US" sz="1900" spc="-10" dirty="0">
                <a:latin typeface="Roboto"/>
                <a:cs typeface="Roboto"/>
              </a:rPr>
              <a:t>Community platforms ,you tube </a:t>
            </a:r>
            <a:r>
              <a:rPr lang="en-US" sz="1900" spc="-10" dirty="0" err="1">
                <a:latin typeface="Roboto"/>
                <a:cs typeface="Roboto"/>
              </a:rPr>
              <a:t>ads,facebook</a:t>
            </a:r>
            <a:r>
              <a:rPr lang="en-US" sz="1900" spc="-10" dirty="0">
                <a:latin typeface="Roboto"/>
                <a:cs typeface="Roboto"/>
              </a:rPr>
              <a:t> ads,</a:t>
            </a:r>
          </a:p>
          <a:p>
            <a:pPr marL="431800" marR="5080" indent="-419100">
              <a:lnSpc>
                <a:spcPts val="2200"/>
              </a:lnSpc>
              <a:spcBef>
                <a:spcPts val="240"/>
              </a:spcBef>
              <a:tabLst>
                <a:tab pos="431165" algn="l"/>
                <a:tab pos="431800" algn="l"/>
              </a:tabLst>
            </a:pPr>
            <a:r>
              <a:rPr lang="en-US" sz="1900" spc="-10" dirty="0" err="1">
                <a:latin typeface="Roboto"/>
                <a:cs typeface="Roboto"/>
              </a:rPr>
              <a:t>Instagram</a:t>
            </a:r>
            <a:r>
              <a:rPr lang="en-US" sz="1900" spc="-10" dirty="0">
                <a:latin typeface="Roboto"/>
                <a:cs typeface="Roboto"/>
              </a:rPr>
              <a:t> ads</a:t>
            </a:r>
          </a:p>
          <a:p>
            <a:pPr marL="431800" marR="5080" indent="-419100">
              <a:lnSpc>
                <a:spcPts val="2200"/>
              </a:lnSpc>
              <a:spcBef>
                <a:spcPts val="240"/>
              </a:spcBef>
              <a:tabLst>
                <a:tab pos="431165" algn="l"/>
                <a:tab pos="431800" algn="l"/>
              </a:tabLst>
            </a:pPr>
            <a:r>
              <a:rPr lang="en-US" sz="1900" b="1" spc="-10" dirty="0">
                <a:latin typeface="Roboto"/>
                <a:cs typeface="Roboto"/>
              </a:rPr>
              <a:t>Values/fears: </a:t>
            </a:r>
          </a:p>
          <a:p>
            <a:pPr marL="431800" marR="5080" indent="-419100">
              <a:lnSpc>
                <a:spcPts val="2200"/>
              </a:lnSpc>
              <a:spcBef>
                <a:spcPts val="240"/>
              </a:spcBef>
              <a:tabLst>
                <a:tab pos="431165" algn="l"/>
                <a:tab pos="431800" algn="l"/>
              </a:tabLst>
            </a:pPr>
            <a:r>
              <a:rPr lang="en-US" sz="1900" spc="-10" dirty="0">
                <a:latin typeface="Roboto"/>
                <a:cs typeface="Roboto"/>
              </a:rPr>
              <a:t>What do they value in their professional life:</a:t>
            </a:r>
          </a:p>
          <a:p>
            <a:pPr marL="431800" marR="5080" indent="-419100">
              <a:lnSpc>
                <a:spcPts val="2200"/>
              </a:lnSpc>
              <a:spcBef>
                <a:spcPts val="240"/>
              </a:spcBef>
              <a:tabLst>
                <a:tab pos="431165" algn="l"/>
                <a:tab pos="431800" algn="l"/>
              </a:tabLst>
            </a:pPr>
            <a:r>
              <a:rPr lang="en-US" sz="1900" spc="-10" dirty="0">
                <a:latin typeface="Roboto"/>
                <a:cs typeface="Roboto"/>
              </a:rPr>
              <a:t>We project clinical excellence, distinctive patient care,</a:t>
            </a:r>
          </a:p>
          <a:p>
            <a:pPr marL="431800" marR="5080" indent="-419100">
              <a:lnSpc>
                <a:spcPts val="2200"/>
              </a:lnSpc>
              <a:spcBef>
                <a:spcPts val="240"/>
              </a:spcBef>
              <a:tabLst>
                <a:tab pos="431165" algn="l"/>
                <a:tab pos="431800" algn="l"/>
              </a:tabLst>
            </a:pPr>
            <a:r>
              <a:rPr lang="en-US" sz="1900" spc="-10" dirty="0">
                <a:latin typeface="Roboto"/>
                <a:cs typeface="Roboto"/>
              </a:rPr>
              <a:t>Transparency in actions and high level of integrity.</a:t>
            </a:r>
          </a:p>
          <a:p>
            <a:pPr marL="431800" marR="5080" indent="-419100">
              <a:lnSpc>
                <a:spcPts val="2200"/>
              </a:lnSpc>
              <a:spcBef>
                <a:spcPts val="240"/>
              </a:spcBef>
              <a:tabLst>
                <a:tab pos="431165" algn="l"/>
                <a:tab pos="431800" algn="l"/>
              </a:tabLst>
            </a:pPr>
            <a:endParaRPr lang="en-US" sz="1900" spc="-10" dirty="0">
              <a:latin typeface="Roboto"/>
              <a:cs typeface="Roboto"/>
            </a:endParaRPr>
          </a:p>
          <a:p>
            <a:pPr marL="431800" marR="5080" indent="-419100">
              <a:lnSpc>
                <a:spcPts val="2200"/>
              </a:lnSpc>
              <a:spcBef>
                <a:spcPts val="240"/>
              </a:spcBef>
              <a:tabLst>
                <a:tab pos="431165" algn="l"/>
                <a:tab pos="431800" algn="l"/>
              </a:tabLst>
            </a:pPr>
            <a:endParaRPr lang="en-US" sz="1900" spc="-10" dirty="0">
              <a:latin typeface="Roboto"/>
              <a:cs typeface="Roboto"/>
            </a:endParaRPr>
          </a:p>
        </p:txBody>
      </p:sp>
      <p:pic>
        <p:nvPicPr>
          <p:cNvPr id="13314" name="Picture 2" descr="6 Factors to Consider When Building Your Buyer Personas"/>
          <p:cNvPicPr>
            <a:picLocks noChangeAspect="1" noChangeArrowheads="1"/>
          </p:cNvPicPr>
          <p:nvPr/>
        </p:nvPicPr>
        <p:blipFill>
          <a:blip r:embed="rId2"/>
          <a:srcRect/>
          <a:stretch>
            <a:fillRect/>
          </a:stretch>
        </p:blipFill>
        <p:spPr bwMode="auto">
          <a:xfrm>
            <a:off x="6553200" y="1790700"/>
            <a:ext cx="4953000" cy="50673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1900" y="762000"/>
            <a:ext cx="4648835" cy="406400"/>
          </a:xfrm>
          <a:prstGeom prst="rect">
            <a:avLst/>
          </a:prstGeom>
        </p:spPr>
        <p:txBody>
          <a:bodyPr vert="horz" wrap="square" lIns="0" tIns="12700" rIns="0" bIns="0" rtlCol="0">
            <a:spAutoFit/>
          </a:bodyPr>
          <a:lstStyle/>
          <a:p>
            <a:pPr marL="12700">
              <a:lnSpc>
                <a:spcPct val="100000"/>
              </a:lnSpc>
              <a:spcBef>
                <a:spcPts val="100"/>
              </a:spcBef>
            </a:pPr>
            <a:r>
              <a:rPr sz="2500" spc="-15" dirty="0"/>
              <a:t>Part</a:t>
            </a:r>
            <a:r>
              <a:rPr sz="2500" spc="-80" dirty="0"/>
              <a:t> </a:t>
            </a:r>
            <a:r>
              <a:rPr sz="2500" spc="30" dirty="0"/>
              <a:t>2:</a:t>
            </a:r>
            <a:r>
              <a:rPr sz="2500" spc="-40" dirty="0"/>
              <a:t> </a:t>
            </a:r>
            <a:r>
              <a:rPr sz="2500" spc="-15" dirty="0"/>
              <a:t>SEO</a:t>
            </a:r>
            <a:r>
              <a:rPr sz="2500" spc="-60" dirty="0"/>
              <a:t> </a:t>
            </a:r>
            <a:r>
              <a:rPr sz="2500" spc="-5" dirty="0"/>
              <a:t>&amp;</a:t>
            </a:r>
            <a:r>
              <a:rPr sz="2500" spc="25" dirty="0"/>
              <a:t> </a:t>
            </a:r>
            <a:r>
              <a:rPr sz="2500" spc="-5" dirty="0"/>
              <a:t>Keyword</a:t>
            </a:r>
            <a:r>
              <a:rPr sz="2500" spc="55" dirty="0"/>
              <a:t> </a:t>
            </a:r>
            <a:r>
              <a:rPr sz="2500" spc="5" dirty="0"/>
              <a:t>Research</a:t>
            </a:r>
            <a:endParaRPr sz="2500"/>
          </a:p>
        </p:txBody>
      </p:sp>
      <p:sp>
        <p:nvSpPr>
          <p:cNvPr id="3" name="object 3"/>
          <p:cNvSpPr txBox="1"/>
          <p:nvPr/>
        </p:nvSpPr>
        <p:spPr>
          <a:xfrm>
            <a:off x="1320800" y="1866900"/>
            <a:ext cx="9386570" cy="3388360"/>
          </a:xfrm>
          <a:prstGeom prst="rect">
            <a:avLst/>
          </a:prstGeom>
        </p:spPr>
        <p:txBody>
          <a:bodyPr vert="horz" wrap="square" lIns="0" tIns="12700" rIns="0" bIns="0" rtlCol="0">
            <a:spAutoFit/>
          </a:bodyPr>
          <a:lstStyle/>
          <a:p>
            <a:pPr marL="622300" indent="-419100">
              <a:lnSpc>
                <a:spcPts val="2240"/>
              </a:lnSpc>
              <a:spcBef>
                <a:spcPts val="100"/>
              </a:spcBef>
              <a:buFont typeface="Lucida Sans Unicode"/>
              <a:buChar char="●"/>
              <a:tabLst>
                <a:tab pos="621665" algn="l"/>
                <a:tab pos="622300" algn="l"/>
              </a:tabLst>
            </a:pPr>
            <a:r>
              <a:rPr sz="1900" b="1" spc="-80" dirty="0">
                <a:latin typeface="Roboto"/>
                <a:cs typeface="Roboto"/>
              </a:rPr>
              <a:t>S</a:t>
            </a:r>
            <a:r>
              <a:rPr sz="1900" b="1" spc="-60" dirty="0">
                <a:latin typeface="Roboto"/>
                <a:cs typeface="Roboto"/>
              </a:rPr>
              <a:t>E</a:t>
            </a:r>
            <a:r>
              <a:rPr sz="1900" b="1" dirty="0">
                <a:latin typeface="Roboto"/>
                <a:cs typeface="Roboto"/>
              </a:rPr>
              <a:t>O</a:t>
            </a:r>
            <a:r>
              <a:rPr sz="1900" b="1" spc="-85" dirty="0">
                <a:latin typeface="Roboto"/>
                <a:cs typeface="Roboto"/>
              </a:rPr>
              <a:t> </a:t>
            </a:r>
            <a:r>
              <a:rPr sz="1900" b="1" spc="90" dirty="0">
                <a:latin typeface="Roboto"/>
                <a:cs typeface="Roboto"/>
              </a:rPr>
              <a:t>A</a:t>
            </a:r>
            <a:r>
              <a:rPr sz="1900" b="1" spc="-75" dirty="0">
                <a:latin typeface="Roboto"/>
                <a:cs typeface="Roboto"/>
              </a:rPr>
              <a:t>u</a:t>
            </a:r>
            <a:r>
              <a:rPr sz="1900" b="1" spc="-80" dirty="0">
                <a:latin typeface="Roboto"/>
                <a:cs typeface="Roboto"/>
              </a:rPr>
              <a:t>d</a:t>
            </a:r>
            <a:r>
              <a:rPr sz="1900" b="1" spc="-10" dirty="0">
                <a:latin typeface="Roboto"/>
                <a:cs typeface="Roboto"/>
              </a:rPr>
              <a:t>i</a:t>
            </a:r>
            <a:r>
              <a:rPr sz="1900" b="1" spc="-65" dirty="0">
                <a:latin typeface="Roboto"/>
                <a:cs typeface="Roboto"/>
              </a:rPr>
              <a:t>t</a:t>
            </a:r>
            <a:r>
              <a:rPr sz="1900" b="1" spc="-5" dirty="0">
                <a:latin typeface="Roboto"/>
                <a:cs typeface="Roboto"/>
              </a:rPr>
              <a:t>:</a:t>
            </a:r>
            <a:r>
              <a:rPr sz="1900" b="1" spc="-10" dirty="0">
                <a:latin typeface="Roboto"/>
                <a:cs typeface="Roboto"/>
              </a:rPr>
              <a:t> </a:t>
            </a:r>
            <a:r>
              <a:rPr sz="1900" spc="-90" dirty="0">
                <a:latin typeface="Roboto"/>
                <a:cs typeface="Roboto"/>
              </a:rPr>
              <a:t>D</a:t>
            </a:r>
            <a:r>
              <a:rPr sz="1900" dirty="0">
                <a:latin typeface="Roboto"/>
                <a:cs typeface="Roboto"/>
              </a:rPr>
              <a:t>o</a:t>
            </a:r>
            <a:r>
              <a:rPr sz="1900" spc="-60" dirty="0">
                <a:latin typeface="Roboto"/>
                <a:cs typeface="Roboto"/>
              </a:rPr>
              <a:t> </a:t>
            </a:r>
            <a:r>
              <a:rPr sz="1900" spc="-50" dirty="0">
                <a:latin typeface="Roboto"/>
                <a:cs typeface="Roboto"/>
              </a:rPr>
              <a:t>a</a:t>
            </a:r>
            <a:r>
              <a:rPr sz="1900" spc="-35" dirty="0">
                <a:latin typeface="Roboto"/>
                <a:cs typeface="Roboto"/>
              </a:rPr>
              <a:t>n</a:t>
            </a:r>
            <a:r>
              <a:rPr sz="1900" spc="-125" dirty="0">
                <a:latin typeface="Roboto"/>
                <a:cs typeface="Roboto"/>
              </a:rPr>
              <a:t> </a:t>
            </a:r>
            <a:r>
              <a:rPr sz="1900" spc="-65" dirty="0">
                <a:latin typeface="Roboto"/>
                <a:cs typeface="Roboto"/>
              </a:rPr>
              <a:t>S</a:t>
            </a:r>
            <a:r>
              <a:rPr sz="1900" spc="50" dirty="0">
                <a:latin typeface="Roboto"/>
                <a:cs typeface="Roboto"/>
              </a:rPr>
              <a:t>E</a:t>
            </a:r>
            <a:r>
              <a:rPr sz="1900" spc="10" dirty="0">
                <a:latin typeface="Roboto"/>
                <a:cs typeface="Roboto"/>
              </a:rPr>
              <a:t>O</a:t>
            </a:r>
            <a:r>
              <a:rPr sz="1900" spc="-80" dirty="0">
                <a:latin typeface="Roboto"/>
                <a:cs typeface="Roboto"/>
              </a:rPr>
              <a:t> </a:t>
            </a:r>
            <a:r>
              <a:rPr sz="1900" spc="-50" dirty="0">
                <a:latin typeface="Roboto"/>
                <a:cs typeface="Roboto"/>
              </a:rPr>
              <a:t>a</a:t>
            </a:r>
            <a:r>
              <a:rPr sz="1900" spc="-85" dirty="0">
                <a:latin typeface="Roboto"/>
                <a:cs typeface="Roboto"/>
              </a:rPr>
              <a:t>ud</a:t>
            </a:r>
            <a:r>
              <a:rPr sz="1900" spc="15" dirty="0">
                <a:latin typeface="Roboto"/>
                <a:cs typeface="Roboto"/>
              </a:rPr>
              <a:t>i</a:t>
            </a:r>
            <a:r>
              <a:rPr sz="1900" spc="-20" dirty="0">
                <a:latin typeface="Roboto"/>
                <a:cs typeface="Roboto"/>
              </a:rPr>
              <a:t>t</a:t>
            </a:r>
            <a:r>
              <a:rPr sz="1900" spc="-95" dirty="0">
                <a:latin typeface="Roboto"/>
                <a:cs typeface="Roboto"/>
              </a:rPr>
              <a:t> </a:t>
            </a:r>
            <a:r>
              <a:rPr sz="1900" spc="15" dirty="0">
                <a:latin typeface="Roboto"/>
                <a:cs typeface="Roboto"/>
              </a:rPr>
              <a:t>o</a:t>
            </a:r>
            <a:r>
              <a:rPr sz="1900" spc="35" dirty="0">
                <a:latin typeface="Roboto"/>
                <a:cs typeface="Roboto"/>
              </a:rPr>
              <a:t>f</a:t>
            </a:r>
            <a:r>
              <a:rPr sz="1900" spc="-35" dirty="0">
                <a:latin typeface="Roboto"/>
                <a:cs typeface="Roboto"/>
              </a:rPr>
              <a:t> </a:t>
            </a:r>
            <a:r>
              <a:rPr sz="1900" spc="-145" dirty="0">
                <a:latin typeface="Roboto"/>
                <a:cs typeface="Roboto"/>
              </a:rPr>
              <a:t>t</a:t>
            </a:r>
            <a:r>
              <a:rPr sz="1900" spc="15" dirty="0">
                <a:latin typeface="Roboto"/>
                <a:cs typeface="Roboto"/>
              </a:rPr>
              <a:t>h</a:t>
            </a:r>
            <a:r>
              <a:rPr sz="1900" spc="10" dirty="0">
                <a:latin typeface="Roboto"/>
                <a:cs typeface="Roboto"/>
              </a:rPr>
              <a:t>e</a:t>
            </a:r>
            <a:r>
              <a:rPr sz="1900" spc="-80" dirty="0">
                <a:latin typeface="Roboto"/>
                <a:cs typeface="Roboto"/>
              </a:rPr>
              <a:t> </a:t>
            </a:r>
            <a:r>
              <a:rPr sz="1900" spc="-85" dirty="0">
                <a:latin typeface="Roboto"/>
                <a:cs typeface="Roboto"/>
              </a:rPr>
              <a:t>b</a:t>
            </a:r>
            <a:r>
              <a:rPr sz="1900" spc="-70" dirty="0">
                <a:latin typeface="Roboto"/>
                <a:cs typeface="Roboto"/>
              </a:rPr>
              <a:t>r</a:t>
            </a:r>
            <a:r>
              <a:rPr sz="1900" spc="-50" dirty="0">
                <a:latin typeface="Roboto"/>
                <a:cs typeface="Roboto"/>
              </a:rPr>
              <a:t>a</a:t>
            </a:r>
            <a:r>
              <a:rPr sz="1900" spc="-85" dirty="0">
                <a:latin typeface="Roboto"/>
                <a:cs typeface="Roboto"/>
              </a:rPr>
              <a:t>n</a:t>
            </a:r>
            <a:r>
              <a:rPr sz="1900" spc="15" dirty="0">
                <a:latin typeface="Roboto"/>
                <a:cs typeface="Roboto"/>
              </a:rPr>
              <a:t>d</a:t>
            </a:r>
            <a:r>
              <a:rPr sz="1900" spc="-15" dirty="0">
                <a:latin typeface="Roboto"/>
                <a:cs typeface="Roboto"/>
              </a:rPr>
              <a:t>s</a:t>
            </a:r>
            <a:r>
              <a:rPr sz="1900" spc="-55" dirty="0">
                <a:latin typeface="Roboto"/>
                <a:cs typeface="Roboto"/>
              </a:rPr>
              <a:t> </a:t>
            </a:r>
            <a:r>
              <a:rPr sz="1900" spc="-145" dirty="0">
                <a:latin typeface="Roboto"/>
                <a:cs typeface="Roboto"/>
              </a:rPr>
              <a:t>w</a:t>
            </a:r>
            <a:r>
              <a:rPr sz="1900" dirty="0">
                <a:latin typeface="Roboto"/>
                <a:cs typeface="Roboto"/>
              </a:rPr>
              <a:t>e</a:t>
            </a:r>
            <a:r>
              <a:rPr sz="1900" spc="15" dirty="0">
                <a:latin typeface="Roboto"/>
                <a:cs typeface="Roboto"/>
              </a:rPr>
              <a:t>b</a:t>
            </a:r>
            <a:r>
              <a:rPr sz="1900" spc="-100" dirty="0">
                <a:latin typeface="Roboto"/>
                <a:cs typeface="Roboto"/>
              </a:rPr>
              <a:t>s</a:t>
            </a:r>
            <a:r>
              <a:rPr sz="1900" spc="-85" dirty="0">
                <a:latin typeface="Roboto"/>
                <a:cs typeface="Roboto"/>
              </a:rPr>
              <a:t>i</a:t>
            </a:r>
            <a:r>
              <a:rPr sz="1900" spc="-45" dirty="0">
                <a:latin typeface="Roboto"/>
                <a:cs typeface="Roboto"/>
              </a:rPr>
              <a:t>t</a:t>
            </a:r>
            <a:r>
              <a:rPr sz="1900" spc="10" dirty="0">
                <a:latin typeface="Roboto"/>
                <a:cs typeface="Roboto"/>
              </a:rPr>
              <a:t>e</a:t>
            </a:r>
            <a:endParaRPr sz="1900" dirty="0">
              <a:latin typeface="Roboto"/>
              <a:cs typeface="Roboto"/>
            </a:endParaRPr>
          </a:p>
          <a:p>
            <a:pPr marL="622300" marR="5080" indent="-419100">
              <a:lnSpc>
                <a:spcPts val="2200"/>
              </a:lnSpc>
              <a:spcBef>
                <a:spcPts val="100"/>
              </a:spcBef>
              <a:buFont typeface="Lucida Sans Unicode"/>
              <a:buChar char="●"/>
              <a:tabLst>
                <a:tab pos="621665" algn="l"/>
                <a:tab pos="622300" algn="l"/>
              </a:tabLst>
            </a:pPr>
            <a:r>
              <a:rPr sz="1900" b="1" spc="-35" dirty="0">
                <a:latin typeface="Roboto"/>
                <a:cs typeface="Roboto"/>
              </a:rPr>
              <a:t>Keyword </a:t>
            </a:r>
            <a:r>
              <a:rPr sz="1900" b="1" spc="-30" dirty="0">
                <a:latin typeface="Roboto"/>
                <a:cs typeface="Roboto"/>
              </a:rPr>
              <a:t>Research: </a:t>
            </a:r>
            <a:r>
              <a:rPr sz="1900" spc="-30" dirty="0">
                <a:latin typeface="Roboto"/>
                <a:cs typeface="Roboto"/>
              </a:rPr>
              <a:t>Define </a:t>
            </a:r>
            <a:r>
              <a:rPr sz="1900" spc="-45" dirty="0">
                <a:latin typeface="Roboto"/>
                <a:cs typeface="Roboto"/>
              </a:rPr>
              <a:t>Research Objectives, </a:t>
            </a:r>
            <a:r>
              <a:rPr sz="1900" spc="-50" dirty="0">
                <a:latin typeface="Roboto"/>
                <a:cs typeface="Roboto"/>
              </a:rPr>
              <a:t>Brainstorm </a:t>
            </a:r>
            <a:r>
              <a:rPr sz="1900" spc="-45" dirty="0">
                <a:latin typeface="Roboto"/>
                <a:cs typeface="Roboto"/>
              </a:rPr>
              <a:t>Seed </a:t>
            </a:r>
            <a:r>
              <a:rPr sz="1900" spc="-50" dirty="0">
                <a:latin typeface="Roboto"/>
                <a:cs typeface="Roboto"/>
              </a:rPr>
              <a:t>Keywords, Utilize </a:t>
            </a:r>
            <a:r>
              <a:rPr sz="1900" spc="-45" dirty="0">
                <a:latin typeface="Roboto"/>
                <a:cs typeface="Roboto"/>
              </a:rPr>
              <a:t> </a:t>
            </a:r>
            <a:r>
              <a:rPr sz="1900" spc="-55" dirty="0">
                <a:latin typeface="Roboto"/>
                <a:cs typeface="Roboto"/>
              </a:rPr>
              <a:t>Keyword </a:t>
            </a:r>
            <a:r>
              <a:rPr sz="1900" spc="-45" dirty="0">
                <a:latin typeface="Roboto"/>
                <a:cs typeface="Roboto"/>
              </a:rPr>
              <a:t>Research </a:t>
            </a:r>
            <a:r>
              <a:rPr sz="1900" spc="-20" dirty="0">
                <a:latin typeface="Roboto"/>
                <a:cs typeface="Roboto"/>
              </a:rPr>
              <a:t>Tools </a:t>
            </a:r>
            <a:r>
              <a:rPr sz="1900" spc="-50" dirty="0">
                <a:latin typeface="Roboto"/>
                <a:cs typeface="Roboto"/>
              </a:rPr>
              <a:t>(SEMrush </a:t>
            </a:r>
            <a:r>
              <a:rPr sz="1900" spc="-55" dirty="0">
                <a:latin typeface="Roboto"/>
                <a:cs typeface="Roboto"/>
              </a:rPr>
              <a:t>or </a:t>
            </a:r>
            <a:r>
              <a:rPr sz="1900" spc="-50" dirty="0">
                <a:latin typeface="Roboto"/>
                <a:cs typeface="Roboto"/>
              </a:rPr>
              <a:t>Moz </a:t>
            </a:r>
            <a:r>
              <a:rPr sz="1900" spc="-55" dirty="0">
                <a:latin typeface="Roboto"/>
                <a:cs typeface="Roboto"/>
              </a:rPr>
              <a:t>Keyword </a:t>
            </a:r>
            <a:r>
              <a:rPr sz="1900" spc="-45" dirty="0">
                <a:latin typeface="Roboto"/>
                <a:cs typeface="Roboto"/>
              </a:rPr>
              <a:t>Explorer),Analyze </a:t>
            </a:r>
            <a:r>
              <a:rPr sz="1900" spc="-35" dirty="0">
                <a:latin typeface="Roboto"/>
                <a:cs typeface="Roboto"/>
              </a:rPr>
              <a:t>Competitor </a:t>
            </a:r>
            <a:r>
              <a:rPr sz="1900" spc="-30" dirty="0">
                <a:latin typeface="Roboto"/>
                <a:cs typeface="Roboto"/>
              </a:rPr>
              <a:t> </a:t>
            </a:r>
            <a:r>
              <a:rPr sz="1900" spc="-50" dirty="0">
                <a:latin typeface="Roboto"/>
                <a:cs typeface="Roboto"/>
              </a:rPr>
              <a:t>Keywords, </a:t>
            </a:r>
            <a:r>
              <a:rPr sz="1900" spc="-85" dirty="0">
                <a:latin typeface="Roboto"/>
                <a:cs typeface="Roboto"/>
              </a:rPr>
              <a:t>Long-tail </a:t>
            </a:r>
            <a:r>
              <a:rPr sz="1900" spc="-55" dirty="0">
                <a:latin typeface="Roboto"/>
                <a:cs typeface="Roboto"/>
              </a:rPr>
              <a:t>Keyword </a:t>
            </a:r>
            <a:r>
              <a:rPr sz="1900" spc="-40" dirty="0">
                <a:latin typeface="Roboto"/>
                <a:cs typeface="Roboto"/>
              </a:rPr>
              <a:t>Exploration </a:t>
            </a:r>
            <a:r>
              <a:rPr sz="1900" spc="-20" dirty="0">
                <a:latin typeface="Roboto"/>
                <a:cs typeface="Roboto"/>
              </a:rPr>
              <a:t>(specific, </a:t>
            </a:r>
            <a:r>
              <a:rPr sz="1900" spc="-45" dirty="0">
                <a:latin typeface="Roboto"/>
                <a:cs typeface="Roboto"/>
              </a:rPr>
              <a:t>longer phrases) </a:t>
            </a:r>
            <a:r>
              <a:rPr sz="1900" spc="-50" dirty="0">
                <a:latin typeface="Roboto"/>
                <a:cs typeface="Roboto"/>
              </a:rPr>
              <a:t>that </a:t>
            </a:r>
            <a:r>
              <a:rPr sz="1900" spc="-45" dirty="0">
                <a:latin typeface="Roboto"/>
                <a:cs typeface="Roboto"/>
              </a:rPr>
              <a:t>align </a:t>
            </a:r>
            <a:r>
              <a:rPr sz="1900" spc="-50" dirty="0">
                <a:latin typeface="Roboto"/>
                <a:cs typeface="Roboto"/>
              </a:rPr>
              <a:t>with </a:t>
            </a:r>
            <a:r>
              <a:rPr sz="1900" spc="-40" dirty="0">
                <a:latin typeface="Roboto"/>
                <a:cs typeface="Roboto"/>
              </a:rPr>
              <a:t>the </a:t>
            </a:r>
            <a:r>
              <a:rPr sz="1900" spc="-459" dirty="0">
                <a:latin typeface="Roboto"/>
                <a:cs typeface="Roboto"/>
              </a:rPr>
              <a:t> </a:t>
            </a:r>
            <a:r>
              <a:rPr sz="1900" spc="-70" dirty="0">
                <a:latin typeface="Roboto"/>
                <a:cs typeface="Roboto"/>
              </a:rPr>
              <a:t>r</a:t>
            </a:r>
            <a:r>
              <a:rPr sz="1900" dirty="0">
                <a:latin typeface="Roboto"/>
                <a:cs typeface="Roboto"/>
              </a:rPr>
              <a:t>e</a:t>
            </a:r>
            <a:r>
              <a:rPr sz="1900" spc="-100" dirty="0">
                <a:latin typeface="Roboto"/>
                <a:cs typeface="Roboto"/>
              </a:rPr>
              <a:t>s</a:t>
            </a:r>
            <a:r>
              <a:rPr sz="1900" dirty="0">
                <a:latin typeface="Roboto"/>
                <a:cs typeface="Roboto"/>
              </a:rPr>
              <a:t>e</a:t>
            </a:r>
            <a:r>
              <a:rPr sz="1900" spc="-50" dirty="0">
                <a:latin typeface="Roboto"/>
                <a:cs typeface="Roboto"/>
              </a:rPr>
              <a:t>a</a:t>
            </a:r>
            <a:r>
              <a:rPr sz="1900" spc="-70" dirty="0">
                <a:latin typeface="Roboto"/>
                <a:cs typeface="Roboto"/>
              </a:rPr>
              <a:t>r</a:t>
            </a:r>
            <a:r>
              <a:rPr sz="1900" spc="-95" dirty="0">
                <a:latin typeface="Roboto"/>
                <a:cs typeface="Roboto"/>
              </a:rPr>
              <a:t>c</a:t>
            </a:r>
            <a:r>
              <a:rPr sz="1900" spc="-35" dirty="0">
                <a:latin typeface="Roboto"/>
                <a:cs typeface="Roboto"/>
              </a:rPr>
              <a:t>h</a:t>
            </a:r>
            <a:r>
              <a:rPr sz="1900" spc="-20" dirty="0">
                <a:latin typeface="Roboto"/>
                <a:cs typeface="Roboto"/>
              </a:rPr>
              <a:t> </a:t>
            </a:r>
            <a:r>
              <a:rPr sz="1900" spc="-85" dirty="0">
                <a:latin typeface="Roboto"/>
                <a:cs typeface="Roboto"/>
              </a:rPr>
              <a:t>o</a:t>
            </a:r>
            <a:r>
              <a:rPr sz="1900" spc="15" dirty="0">
                <a:latin typeface="Roboto"/>
                <a:cs typeface="Roboto"/>
              </a:rPr>
              <a:t>b</a:t>
            </a:r>
            <a:r>
              <a:rPr sz="1900" spc="-95" dirty="0">
                <a:latin typeface="Roboto"/>
                <a:cs typeface="Roboto"/>
              </a:rPr>
              <a:t>j</a:t>
            </a:r>
            <a:r>
              <a:rPr sz="1900" dirty="0">
                <a:latin typeface="Roboto"/>
                <a:cs typeface="Roboto"/>
              </a:rPr>
              <a:t>e</a:t>
            </a:r>
            <a:r>
              <a:rPr sz="1900" spc="-95" dirty="0">
                <a:latin typeface="Roboto"/>
                <a:cs typeface="Roboto"/>
              </a:rPr>
              <a:t>c</a:t>
            </a:r>
            <a:r>
              <a:rPr sz="1900" spc="-45" dirty="0">
                <a:latin typeface="Roboto"/>
                <a:cs typeface="Roboto"/>
              </a:rPr>
              <a:t>t</a:t>
            </a:r>
            <a:r>
              <a:rPr sz="1900" spc="15" dirty="0">
                <a:latin typeface="Roboto"/>
                <a:cs typeface="Roboto"/>
              </a:rPr>
              <a:t>i</a:t>
            </a:r>
            <a:r>
              <a:rPr sz="1900" spc="-65" dirty="0">
                <a:latin typeface="Roboto"/>
                <a:cs typeface="Roboto"/>
              </a:rPr>
              <a:t>v</a:t>
            </a:r>
            <a:r>
              <a:rPr sz="1900" dirty="0">
                <a:latin typeface="Roboto"/>
                <a:cs typeface="Roboto"/>
              </a:rPr>
              <a:t>e</a:t>
            </a:r>
            <a:r>
              <a:rPr sz="1900" spc="-15" dirty="0">
                <a:latin typeface="Roboto"/>
                <a:cs typeface="Roboto"/>
              </a:rPr>
              <a:t>s</a:t>
            </a:r>
            <a:r>
              <a:rPr sz="1900" spc="-155" dirty="0">
                <a:latin typeface="Roboto"/>
                <a:cs typeface="Roboto"/>
              </a:rPr>
              <a:t> </a:t>
            </a:r>
            <a:r>
              <a:rPr sz="1900" spc="-50" dirty="0">
                <a:latin typeface="Roboto"/>
                <a:cs typeface="Roboto"/>
              </a:rPr>
              <a:t>a</a:t>
            </a:r>
            <a:r>
              <a:rPr sz="1900" spc="15" dirty="0">
                <a:latin typeface="Roboto"/>
                <a:cs typeface="Roboto"/>
              </a:rPr>
              <a:t>n</a:t>
            </a:r>
            <a:r>
              <a:rPr sz="1900" spc="-10" dirty="0">
                <a:latin typeface="Roboto"/>
                <a:cs typeface="Roboto"/>
              </a:rPr>
              <a:t>d</a:t>
            </a:r>
            <a:r>
              <a:rPr sz="1900" spc="-145" dirty="0">
                <a:latin typeface="Roboto"/>
                <a:cs typeface="Roboto"/>
              </a:rPr>
              <a:t> </a:t>
            </a:r>
            <a:r>
              <a:rPr sz="1900" spc="15" dirty="0">
                <a:latin typeface="Roboto"/>
                <a:cs typeface="Roboto"/>
              </a:rPr>
              <a:t>h</a:t>
            </a:r>
            <a:r>
              <a:rPr sz="1900" spc="-50" dirty="0">
                <a:latin typeface="Roboto"/>
                <a:cs typeface="Roboto"/>
              </a:rPr>
              <a:t>a</a:t>
            </a:r>
            <a:r>
              <a:rPr sz="1900" spc="-65" dirty="0">
                <a:latin typeface="Roboto"/>
                <a:cs typeface="Roboto"/>
              </a:rPr>
              <a:t>v</a:t>
            </a:r>
            <a:r>
              <a:rPr sz="1900" spc="10" dirty="0">
                <a:latin typeface="Roboto"/>
                <a:cs typeface="Roboto"/>
              </a:rPr>
              <a:t>e</a:t>
            </a:r>
            <a:r>
              <a:rPr sz="1900" spc="-80" dirty="0">
                <a:latin typeface="Roboto"/>
                <a:cs typeface="Roboto"/>
              </a:rPr>
              <a:t> </a:t>
            </a:r>
            <a:r>
              <a:rPr sz="1900" spc="-85" dirty="0">
                <a:latin typeface="Roboto"/>
                <a:cs typeface="Roboto"/>
              </a:rPr>
              <a:t>l</a:t>
            </a:r>
            <a:r>
              <a:rPr sz="1900" spc="15" dirty="0">
                <a:latin typeface="Roboto"/>
                <a:cs typeface="Roboto"/>
              </a:rPr>
              <a:t>o</a:t>
            </a:r>
            <a:r>
              <a:rPr sz="1900" spc="-45" dirty="0">
                <a:latin typeface="Roboto"/>
                <a:cs typeface="Roboto"/>
              </a:rPr>
              <a:t>w</a:t>
            </a:r>
            <a:r>
              <a:rPr sz="1900" spc="-100" dirty="0">
                <a:latin typeface="Roboto"/>
                <a:cs typeface="Roboto"/>
              </a:rPr>
              <a:t>e</a:t>
            </a:r>
            <a:r>
              <a:rPr sz="1900" spc="-25" dirty="0">
                <a:latin typeface="Roboto"/>
                <a:cs typeface="Roboto"/>
              </a:rPr>
              <a:t>r</a:t>
            </a:r>
            <a:r>
              <a:rPr sz="1900" spc="-20" dirty="0">
                <a:latin typeface="Roboto"/>
                <a:cs typeface="Roboto"/>
              </a:rPr>
              <a:t> </a:t>
            </a:r>
            <a:r>
              <a:rPr sz="1900" spc="-95" dirty="0">
                <a:latin typeface="Roboto"/>
                <a:cs typeface="Roboto"/>
              </a:rPr>
              <a:t>c</a:t>
            </a:r>
            <a:r>
              <a:rPr sz="1900" spc="15" dirty="0">
                <a:latin typeface="Roboto"/>
                <a:cs typeface="Roboto"/>
              </a:rPr>
              <a:t>o</a:t>
            </a:r>
            <a:r>
              <a:rPr sz="1900" spc="-65" dirty="0">
                <a:latin typeface="Roboto"/>
                <a:cs typeface="Roboto"/>
              </a:rPr>
              <a:t>m</a:t>
            </a:r>
            <a:r>
              <a:rPr sz="1900" spc="-85" dirty="0">
                <a:latin typeface="Roboto"/>
                <a:cs typeface="Roboto"/>
              </a:rPr>
              <a:t>p</a:t>
            </a:r>
            <a:r>
              <a:rPr sz="1900" dirty="0">
                <a:latin typeface="Roboto"/>
                <a:cs typeface="Roboto"/>
              </a:rPr>
              <a:t>e</a:t>
            </a:r>
            <a:r>
              <a:rPr sz="1900" spc="-45" dirty="0">
                <a:latin typeface="Roboto"/>
                <a:cs typeface="Roboto"/>
              </a:rPr>
              <a:t>t</a:t>
            </a:r>
            <a:r>
              <a:rPr sz="1900" spc="15" dirty="0">
                <a:latin typeface="Roboto"/>
                <a:cs typeface="Roboto"/>
              </a:rPr>
              <a:t>i</a:t>
            </a:r>
            <a:r>
              <a:rPr sz="1900" spc="-45" dirty="0">
                <a:latin typeface="Roboto"/>
                <a:cs typeface="Roboto"/>
              </a:rPr>
              <a:t>t</a:t>
            </a:r>
            <a:r>
              <a:rPr sz="1900" spc="-85" dirty="0">
                <a:latin typeface="Roboto"/>
                <a:cs typeface="Roboto"/>
              </a:rPr>
              <a:t>io</a:t>
            </a:r>
            <a:r>
              <a:rPr sz="1900" spc="-35" dirty="0">
                <a:latin typeface="Roboto"/>
                <a:cs typeface="Roboto"/>
              </a:rPr>
              <a:t>n</a:t>
            </a:r>
            <a:r>
              <a:rPr sz="1900" spc="-25" dirty="0">
                <a:latin typeface="Roboto"/>
                <a:cs typeface="Roboto"/>
              </a:rPr>
              <a:t> </a:t>
            </a:r>
            <a:r>
              <a:rPr sz="1900" spc="-85" dirty="0">
                <a:latin typeface="Roboto"/>
                <a:cs typeface="Roboto"/>
              </a:rPr>
              <a:t>b</a:t>
            </a:r>
            <a:r>
              <a:rPr sz="1900" spc="15" dirty="0">
                <a:latin typeface="Roboto"/>
                <a:cs typeface="Roboto"/>
              </a:rPr>
              <a:t>u</a:t>
            </a:r>
            <a:r>
              <a:rPr sz="1900" spc="-20" dirty="0">
                <a:latin typeface="Roboto"/>
                <a:cs typeface="Roboto"/>
              </a:rPr>
              <a:t>t</a:t>
            </a:r>
            <a:r>
              <a:rPr sz="1900" spc="-95" dirty="0">
                <a:latin typeface="Roboto"/>
                <a:cs typeface="Roboto"/>
              </a:rPr>
              <a:t> </a:t>
            </a:r>
            <a:r>
              <a:rPr sz="1900" spc="-85" dirty="0">
                <a:latin typeface="Roboto"/>
                <a:cs typeface="Roboto"/>
              </a:rPr>
              <a:t>h</a:t>
            </a:r>
            <a:r>
              <a:rPr sz="1900" spc="15" dirty="0">
                <a:latin typeface="Roboto"/>
                <a:cs typeface="Roboto"/>
              </a:rPr>
              <a:t>i</a:t>
            </a:r>
            <a:r>
              <a:rPr sz="1900" spc="-85" dirty="0">
                <a:latin typeface="Roboto"/>
                <a:cs typeface="Roboto"/>
              </a:rPr>
              <a:t>gh</a:t>
            </a:r>
            <a:r>
              <a:rPr sz="1900" dirty="0">
                <a:latin typeface="Roboto"/>
                <a:cs typeface="Roboto"/>
              </a:rPr>
              <a:t>e</a:t>
            </a:r>
            <a:r>
              <a:rPr sz="1900" spc="-25" dirty="0">
                <a:latin typeface="Roboto"/>
                <a:cs typeface="Roboto"/>
              </a:rPr>
              <a:t>r</a:t>
            </a:r>
            <a:r>
              <a:rPr sz="1900" spc="-120" dirty="0">
                <a:latin typeface="Roboto"/>
                <a:cs typeface="Roboto"/>
              </a:rPr>
              <a:t> </a:t>
            </a:r>
            <a:r>
              <a:rPr sz="1900" spc="5" dirty="0">
                <a:latin typeface="Roboto"/>
                <a:cs typeface="Roboto"/>
              </a:rPr>
              <a:t>c</a:t>
            </a:r>
            <a:r>
              <a:rPr sz="1900" spc="-85" dirty="0">
                <a:latin typeface="Roboto"/>
                <a:cs typeface="Roboto"/>
              </a:rPr>
              <a:t>on</a:t>
            </a:r>
            <a:r>
              <a:rPr sz="1900" spc="-65" dirty="0">
                <a:latin typeface="Roboto"/>
                <a:cs typeface="Roboto"/>
              </a:rPr>
              <a:t>v</a:t>
            </a:r>
            <a:r>
              <a:rPr sz="1900" dirty="0">
                <a:latin typeface="Roboto"/>
                <a:cs typeface="Roboto"/>
              </a:rPr>
              <a:t>e</a:t>
            </a:r>
            <a:r>
              <a:rPr sz="1900" spc="-70" dirty="0">
                <a:latin typeface="Roboto"/>
                <a:cs typeface="Roboto"/>
              </a:rPr>
              <a:t>r</a:t>
            </a:r>
            <a:r>
              <a:rPr sz="1900" spc="-100" dirty="0">
                <a:latin typeface="Roboto"/>
                <a:cs typeface="Roboto"/>
              </a:rPr>
              <a:t>s</a:t>
            </a:r>
            <a:r>
              <a:rPr sz="1900" spc="15" dirty="0">
                <a:latin typeface="Roboto"/>
                <a:cs typeface="Roboto"/>
              </a:rPr>
              <a:t>i</a:t>
            </a:r>
            <a:r>
              <a:rPr sz="1900" spc="-85" dirty="0">
                <a:latin typeface="Roboto"/>
                <a:cs typeface="Roboto"/>
              </a:rPr>
              <a:t>o</a:t>
            </a:r>
            <a:r>
              <a:rPr sz="1900" spc="-35" dirty="0">
                <a:latin typeface="Roboto"/>
                <a:cs typeface="Roboto"/>
              </a:rPr>
              <a:t>n</a:t>
            </a:r>
            <a:r>
              <a:rPr sz="1900" spc="-25" dirty="0">
                <a:latin typeface="Roboto"/>
                <a:cs typeface="Roboto"/>
              </a:rPr>
              <a:t> </a:t>
            </a:r>
            <a:r>
              <a:rPr sz="1900" spc="-85" dirty="0">
                <a:latin typeface="Roboto"/>
                <a:cs typeface="Roboto"/>
              </a:rPr>
              <a:t>p</a:t>
            </a:r>
            <a:r>
              <a:rPr sz="1900" spc="15" dirty="0">
                <a:latin typeface="Roboto"/>
                <a:cs typeface="Roboto"/>
              </a:rPr>
              <a:t>o</a:t>
            </a:r>
            <a:r>
              <a:rPr sz="1900" spc="-45" dirty="0">
                <a:latin typeface="Roboto"/>
                <a:cs typeface="Roboto"/>
              </a:rPr>
              <a:t>t</a:t>
            </a:r>
            <a:r>
              <a:rPr sz="1900" dirty="0">
                <a:latin typeface="Roboto"/>
                <a:cs typeface="Roboto"/>
              </a:rPr>
              <a:t>e</a:t>
            </a:r>
            <a:r>
              <a:rPr sz="1900" spc="-85" dirty="0">
                <a:latin typeface="Roboto"/>
                <a:cs typeface="Roboto"/>
              </a:rPr>
              <a:t>n</a:t>
            </a:r>
            <a:r>
              <a:rPr sz="1900" spc="-45" dirty="0">
                <a:latin typeface="Roboto"/>
                <a:cs typeface="Roboto"/>
              </a:rPr>
              <a:t>t</a:t>
            </a:r>
            <a:r>
              <a:rPr sz="1900" spc="-85" dirty="0">
                <a:latin typeface="Roboto"/>
                <a:cs typeface="Roboto"/>
              </a:rPr>
              <a:t>i</a:t>
            </a:r>
            <a:r>
              <a:rPr sz="1900" spc="-50" dirty="0">
                <a:latin typeface="Roboto"/>
                <a:cs typeface="Roboto"/>
              </a:rPr>
              <a:t>a</a:t>
            </a:r>
            <a:r>
              <a:rPr sz="1900" spc="15" dirty="0">
                <a:latin typeface="Roboto"/>
                <a:cs typeface="Roboto"/>
              </a:rPr>
              <a:t>l</a:t>
            </a:r>
            <a:r>
              <a:rPr sz="1900" spc="-10" dirty="0">
                <a:latin typeface="Roboto"/>
                <a:cs typeface="Roboto"/>
              </a:rPr>
              <a:t>.</a:t>
            </a:r>
            <a:endParaRPr sz="1900" dirty="0">
              <a:latin typeface="Roboto"/>
              <a:cs typeface="Roboto"/>
            </a:endParaRPr>
          </a:p>
          <a:p>
            <a:pPr marL="622300" indent="-419100">
              <a:lnSpc>
                <a:spcPts val="2140"/>
              </a:lnSpc>
              <a:buFont typeface="Lucida Sans Unicode"/>
              <a:buChar char="●"/>
              <a:tabLst>
                <a:tab pos="621665" algn="l"/>
                <a:tab pos="622300" algn="l"/>
              </a:tabLst>
            </a:pPr>
            <a:r>
              <a:rPr sz="1900" b="1" spc="-10" dirty="0">
                <a:latin typeface="Roboto"/>
                <a:cs typeface="Roboto"/>
              </a:rPr>
              <a:t>On</a:t>
            </a:r>
            <a:r>
              <a:rPr sz="1900" b="1" spc="-140" dirty="0">
                <a:latin typeface="Roboto"/>
                <a:cs typeface="Roboto"/>
              </a:rPr>
              <a:t> </a:t>
            </a:r>
            <a:r>
              <a:rPr sz="1900" b="1" spc="-10" dirty="0">
                <a:latin typeface="Roboto"/>
                <a:cs typeface="Roboto"/>
              </a:rPr>
              <a:t>page</a:t>
            </a:r>
            <a:r>
              <a:rPr sz="1900" b="1" spc="-105" dirty="0">
                <a:latin typeface="Roboto"/>
                <a:cs typeface="Roboto"/>
              </a:rPr>
              <a:t> </a:t>
            </a:r>
            <a:r>
              <a:rPr sz="1900" b="1" spc="-45" dirty="0">
                <a:latin typeface="Roboto"/>
                <a:cs typeface="Roboto"/>
              </a:rPr>
              <a:t>Optimization:</a:t>
            </a:r>
            <a:r>
              <a:rPr sz="1900" b="1" spc="-105" dirty="0">
                <a:latin typeface="Roboto"/>
                <a:cs typeface="Roboto"/>
              </a:rPr>
              <a:t> </a:t>
            </a:r>
            <a:r>
              <a:rPr sz="1900" spc="-30" dirty="0">
                <a:latin typeface="Roboto"/>
                <a:cs typeface="Roboto"/>
              </a:rPr>
              <a:t>Meta</a:t>
            </a:r>
            <a:r>
              <a:rPr sz="1900" spc="-10" dirty="0">
                <a:latin typeface="Roboto"/>
                <a:cs typeface="Roboto"/>
              </a:rPr>
              <a:t> </a:t>
            </a:r>
            <a:r>
              <a:rPr sz="1900" spc="-70" dirty="0">
                <a:latin typeface="Roboto"/>
                <a:cs typeface="Roboto"/>
              </a:rPr>
              <a:t>Tag</a:t>
            </a:r>
            <a:r>
              <a:rPr sz="1900" spc="-40" dirty="0">
                <a:latin typeface="Roboto"/>
                <a:cs typeface="Roboto"/>
              </a:rPr>
              <a:t> optimization</a:t>
            </a:r>
            <a:r>
              <a:rPr sz="1900" spc="-20" dirty="0">
                <a:latin typeface="Roboto"/>
                <a:cs typeface="Roboto"/>
              </a:rPr>
              <a:t> </a:t>
            </a:r>
            <a:r>
              <a:rPr sz="1900" spc="-5" dirty="0">
                <a:latin typeface="Roboto"/>
                <a:cs typeface="Roboto"/>
              </a:rPr>
              <a:t>&amp;</a:t>
            </a:r>
            <a:r>
              <a:rPr sz="1900" spc="-55" dirty="0">
                <a:latin typeface="Roboto"/>
                <a:cs typeface="Roboto"/>
              </a:rPr>
              <a:t> </a:t>
            </a:r>
            <a:r>
              <a:rPr sz="1900" spc="-45" dirty="0">
                <a:latin typeface="Roboto"/>
                <a:cs typeface="Roboto"/>
              </a:rPr>
              <a:t>content</a:t>
            </a:r>
            <a:r>
              <a:rPr sz="1900" spc="-90" dirty="0">
                <a:latin typeface="Roboto"/>
                <a:cs typeface="Roboto"/>
              </a:rPr>
              <a:t> </a:t>
            </a:r>
            <a:r>
              <a:rPr sz="1900" spc="-40" dirty="0">
                <a:latin typeface="Roboto"/>
                <a:cs typeface="Roboto"/>
              </a:rPr>
              <a:t>optimization</a:t>
            </a:r>
            <a:endParaRPr sz="1900" dirty="0">
              <a:latin typeface="Roboto"/>
              <a:cs typeface="Roboto"/>
            </a:endParaRPr>
          </a:p>
          <a:p>
            <a:pPr marL="12700" marR="427355">
              <a:lnSpc>
                <a:spcPts val="2200"/>
              </a:lnSpc>
              <a:spcBef>
                <a:spcPts val="2260"/>
              </a:spcBef>
            </a:pPr>
            <a:r>
              <a:rPr sz="1900" spc="-35" dirty="0">
                <a:latin typeface="Roboto"/>
                <a:cs typeface="Roboto"/>
              </a:rPr>
              <a:t>Reflect</a:t>
            </a:r>
            <a:r>
              <a:rPr sz="1900" spc="5" dirty="0">
                <a:latin typeface="Roboto"/>
                <a:cs typeface="Roboto"/>
              </a:rPr>
              <a:t> </a:t>
            </a:r>
            <a:r>
              <a:rPr sz="1900" spc="-60" dirty="0">
                <a:latin typeface="Roboto"/>
                <a:cs typeface="Roboto"/>
              </a:rPr>
              <a:t>on</a:t>
            </a:r>
            <a:r>
              <a:rPr sz="1900" spc="-20" dirty="0">
                <a:latin typeface="Roboto"/>
                <a:cs typeface="Roboto"/>
              </a:rPr>
              <a:t> </a:t>
            </a:r>
            <a:r>
              <a:rPr sz="1900" spc="-40" dirty="0">
                <a:latin typeface="Roboto"/>
                <a:cs typeface="Roboto"/>
              </a:rPr>
              <a:t>the</a:t>
            </a:r>
            <a:r>
              <a:rPr sz="1900" spc="-80" dirty="0">
                <a:latin typeface="Roboto"/>
                <a:cs typeface="Roboto"/>
              </a:rPr>
              <a:t> </a:t>
            </a:r>
            <a:r>
              <a:rPr sz="1900" spc="-50" dirty="0">
                <a:latin typeface="Roboto"/>
                <a:cs typeface="Roboto"/>
              </a:rPr>
              <a:t>process</a:t>
            </a:r>
            <a:r>
              <a:rPr sz="1900" spc="-55" dirty="0">
                <a:latin typeface="Roboto"/>
                <a:cs typeface="Roboto"/>
              </a:rPr>
              <a:t> </a:t>
            </a:r>
            <a:r>
              <a:rPr sz="1900" spc="25" dirty="0">
                <a:latin typeface="Roboto"/>
                <a:cs typeface="Roboto"/>
              </a:rPr>
              <a:t>of</a:t>
            </a:r>
            <a:r>
              <a:rPr sz="1900" spc="-30" dirty="0">
                <a:latin typeface="Roboto"/>
                <a:cs typeface="Roboto"/>
              </a:rPr>
              <a:t> </a:t>
            </a:r>
            <a:r>
              <a:rPr sz="1900" spc="-45" dirty="0">
                <a:latin typeface="Roboto"/>
                <a:cs typeface="Roboto"/>
              </a:rPr>
              <a:t>conducting</a:t>
            </a:r>
            <a:r>
              <a:rPr sz="1900" spc="-40" dirty="0">
                <a:latin typeface="Roboto"/>
                <a:cs typeface="Roboto"/>
              </a:rPr>
              <a:t> </a:t>
            </a:r>
            <a:r>
              <a:rPr sz="1900" spc="-65" dirty="0">
                <a:latin typeface="Roboto"/>
                <a:cs typeface="Roboto"/>
              </a:rPr>
              <a:t>keyword</a:t>
            </a:r>
            <a:r>
              <a:rPr sz="1900" spc="-40" dirty="0">
                <a:latin typeface="Roboto"/>
                <a:cs typeface="Roboto"/>
              </a:rPr>
              <a:t> research</a:t>
            </a:r>
            <a:r>
              <a:rPr sz="1900" spc="-120" dirty="0">
                <a:latin typeface="Roboto"/>
                <a:cs typeface="Roboto"/>
              </a:rPr>
              <a:t> </a:t>
            </a:r>
            <a:r>
              <a:rPr sz="1900" spc="-15" dirty="0">
                <a:latin typeface="Roboto"/>
                <a:cs typeface="Roboto"/>
              </a:rPr>
              <a:t>and</a:t>
            </a:r>
            <a:r>
              <a:rPr sz="1900" spc="-140" dirty="0">
                <a:latin typeface="Roboto"/>
                <a:cs typeface="Roboto"/>
              </a:rPr>
              <a:t> </a:t>
            </a:r>
            <a:r>
              <a:rPr sz="1900" spc="-5" dirty="0">
                <a:latin typeface="Roboto"/>
                <a:cs typeface="Roboto"/>
              </a:rPr>
              <a:t>the</a:t>
            </a:r>
            <a:r>
              <a:rPr sz="1900" spc="-80" dirty="0">
                <a:latin typeface="Roboto"/>
                <a:cs typeface="Roboto"/>
              </a:rPr>
              <a:t> </a:t>
            </a:r>
            <a:r>
              <a:rPr sz="1900" spc="-35" dirty="0">
                <a:latin typeface="Roboto"/>
                <a:cs typeface="Roboto"/>
              </a:rPr>
              <a:t>SEO</a:t>
            </a:r>
            <a:r>
              <a:rPr sz="1900" spc="-75" dirty="0">
                <a:latin typeface="Roboto"/>
                <a:cs typeface="Roboto"/>
              </a:rPr>
              <a:t> </a:t>
            </a:r>
            <a:r>
              <a:rPr sz="1900" spc="-45" dirty="0">
                <a:latin typeface="Roboto"/>
                <a:cs typeface="Roboto"/>
              </a:rPr>
              <a:t>recommendations </a:t>
            </a:r>
            <a:r>
              <a:rPr sz="1900" spc="-459" dirty="0">
                <a:latin typeface="Roboto"/>
                <a:cs typeface="Roboto"/>
              </a:rPr>
              <a:t> </a:t>
            </a:r>
            <a:r>
              <a:rPr sz="1900" spc="-40" dirty="0">
                <a:latin typeface="Roboto"/>
                <a:cs typeface="Roboto"/>
              </a:rPr>
              <a:t>provided.</a:t>
            </a:r>
            <a:endParaRPr sz="1900" dirty="0">
              <a:latin typeface="Roboto"/>
              <a:cs typeface="Roboto"/>
            </a:endParaRPr>
          </a:p>
          <a:p>
            <a:pPr>
              <a:lnSpc>
                <a:spcPct val="100000"/>
              </a:lnSpc>
              <a:spcBef>
                <a:spcPts val="35"/>
              </a:spcBef>
            </a:pPr>
            <a:endParaRPr sz="1800" dirty="0">
              <a:latin typeface="Roboto"/>
              <a:cs typeface="Roboto"/>
            </a:endParaRPr>
          </a:p>
          <a:p>
            <a:pPr marL="12700" marR="94615">
              <a:lnSpc>
                <a:spcPts val="2200"/>
              </a:lnSpc>
              <a:spcBef>
                <a:spcPts val="5"/>
              </a:spcBef>
            </a:pPr>
            <a:r>
              <a:rPr sz="1900" spc="-55" dirty="0">
                <a:latin typeface="Roboto"/>
                <a:cs typeface="Roboto"/>
              </a:rPr>
              <a:t>Document</a:t>
            </a:r>
            <a:r>
              <a:rPr sz="1900" spc="-90" dirty="0">
                <a:latin typeface="Roboto"/>
                <a:cs typeface="Roboto"/>
              </a:rPr>
              <a:t> </a:t>
            </a:r>
            <a:r>
              <a:rPr sz="1900" spc="-5" dirty="0">
                <a:latin typeface="Roboto"/>
                <a:cs typeface="Roboto"/>
              </a:rPr>
              <a:t>the</a:t>
            </a:r>
            <a:r>
              <a:rPr sz="1900" spc="-75" dirty="0">
                <a:latin typeface="Roboto"/>
                <a:cs typeface="Roboto"/>
              </a:rPr>
              <a:t> </a:t>
            </a:r>
            <a:r>
              <a:rPr sz="1900" spc="-50" dirty="0">
                <a:latin typeface="Roboto"/>
                <a:cs typeface="Roboto"/>
              </a:rPr>
              <a:t>challenges </a:t>
            </a:r>
            <a:r>
              <a:rPr sz="1900" spc="-20" dirty="0">
                <a:latin typeface="Roboto"/>
                <a:cs typeface="Roboto"/>
              </a:rPr>
              <a:t>faced</a:t>
            </a:r>
            <a:r>
              <a:rPr sz="1900" spc="-35" dirty="0">
                <a:latin typeface="Roboto"/>
                <a:cs typeface="Roboto"/>
              </a:rPr>
              <a:t> </a:t>
            </a:r>
            <a:r>
              <a:rPr sz="1900" spc="-55" dirty="0">
                <a:latin typeface="Roboto"/>
                <a:cs typeface="Roboto"/>
              </a:rPr>
              <a:t>during</a:t>
            </a:r>
            <a:r>
              <a:rPr sz="1900" spc="-35" dirty="0">
                <a:latin typeface="Roboto"/>
                <a:cs typeface="Roboto"/>
              </a:rPr>
              <a:t> </a:t>
            </a:r>
            <a:r>
              <a:rPr sz="1900" spc="-40" dirty="0">
                <a:latin typeface="Roboto"/>
                <a:cs typeface="Roboto"/>
              </a:rPr>
              <a:t>the</a:t>
            </a:r>
            <a:r>
              <a:rPr sz="1900" spc="-75" dirty="0">
                <a:latin typeface="Roboto"/>
                <a:cs typeface="Roboto"/>
              </a:rPr>
              <a:t> </a:t>
            </a:r>
            <a:r>
              <a:rPr sz="1900" spc="-40" dirty="0">
                <a:latin typeface="Roboto"/>
                <a:cs typeface="Roboto"/>
              </a:rPr>
              <a:t>research</a:t>
            </a:r>
            <a:r>
              <a:rPr sz="1900" spc="-114" dirty="0">
                <a:latin typeface="Roboto"/>
                <a:cs typeface="Roboto"/>
              </a:rPr>
              <a:t> </a:t>
            </a:r>
            <a:r>
              <a:rPr sz="1900" spc="-15" dirty="0">
                <a:latin typeface="Roboto"/>
                <a:cs typeface="Roboto"/>
              </a:rPr>
              <a:t>and</a:t>
            </a:r>
            <a:r>
              <a:rPr sz="1900" spc="-135" dirty="0">
                <a:latin typeface="Roboto"/>
                <a:cs typeface="Roboto"/>
              </a:rPr>
              <a:t> </a:t>
            </a:r>
            <a:r>
              <a:rPr sz="1900" spc="-40" dirty="0">
                <a:latin typeface="Roboto"/>
                <a:cs typeface="Roboto"/>
              </a:rPr>
              <a:t>analysis</a:t>
            </a:r>
            <a:r>
              <a:rPr sz="1900" spc="-150" dirty="0">
                <a:latin typeface="Roboto"/>
                <a:cs typeface="Roboto"/>
              </a:rPr>
              <a:t> </a:t>
            </a:r>
            <a:r>
              <a:rPr sz="1900" spc="-35" dirty="0">
                <a:latin typeface="Roboto"/>
                <a:cs typeface="Roboto"/>
              </a:rPr>
              <a:t>phase,</a:t>
            </a:r>
            <a:r>
              <a:rPr sz="1900" spc="-45" dirty="0">
                <a:latin typeface="Roboto"/>
                <a:cs typeface="Roboto"/>
              </a:rPr>
              <a:t> </a:t>
            </a:r>
            <a:r>
              <a:rPr sz="1900" spc="-30" dirty="0">
                <a:latin typeface="Roboto"/>
                <a:cs typeface="Roboto"/>
              </a:rPr>
              <a:t>as</a:t>
            </a:r>
            <a:r>
              <a:rPr sz="1900" spc="-50" dirty="0">
                <a:latin typeface="Roboto"/>
                <a:cs typeface="Roboto"/>
              </a:rPr>
              <a:t> </a:t>
            </a:r>
            <a:r>
              <a:rPr sz="1900" spc="-35" dirty="0">
                <a:latin typeface="Roboto"/>
                <a:cs typeface="Roboto"/>
              </a:rPr>
              <a:t>well</a:t>
            </a:r>
            <a:r>
              <a:rPr sz="1900" spc="-25" dirty="0">
                <a:latin typeface="Roboto"/>
                <a:cs typeface="Roboto"/>
              </a:rPr>
              <a:t> </a:t>
            </a:r>
            <a:r>
              <a:rPr sz="1900" spc="-30" dirty="0">
                <a:latin typeface="Roboto"/>
                <a:cs typeface="Roboto"/>
              </a:rPr>
              <a:t>as</a:t>
            </a:r>
            <a:r>
              <a:rPr sz="1900" spc="-50" dirty="0">
                <a:latin typeface="Roboto"/>
                <a:cs typeface="Roboto"/>
              </a:rPr>
              <a:t> </a:t>
            </a:r>
            <a:r>
              <a:rPr sz="1900" spc="-40" dirty="0">
                <a:latin typeface="Roboto"/>
                <a:cs typeface="Roboto"/>
              </a:rPr>
              <a:t>the</a:t>
            </a:r>
            <a:r>
              <a:rPr sz="1900" spc="-75" dirty="0">
                <a:latin typeface="Roboto"/>
                <a:cs typeface="Roboto"/>
              </a:rPr>
              <a:t> </a:t>
            </a:r>
            <a:r>
              <a:rPr sz="1900" spc="-45" dirty="0">
                <a:latin typeface="Roboto"/>
                <a:cs typeface="Roboto"/>
              </a:rPr>
              <a:t>key </a:t>
            </a:r>
            <a:r>
              <a:rPr sz="1900" spc="-455" dirty="0">
                <a:latin typeface="Roboto"/>
                <a:cs typeface="Roboto"/>
              </a:rPr>
              <a:t> </a:t>
            </a:r>
            <a:r>
              <a:rPr sz="1900" spc="-50" dirty="0">
                <a:latin typeface="Roboto"/>
                <a:cs typeface="Roboto"/>
              </a:rPr>
              <a:t>insights</a:t>
            </a:r>
            <a:r>
              <a:rPr sz="1900" spc="-55" dirty="0">
                <a:latin typeface="Roboto"/>
                <a:cs typeface="Roboto"/>
              </a:rPr>
              <a:t> </a:t>
            </a:r>
            <a:r>
              <a:rPr sz="1900" spc="-50" dirty="0">
                <a:latin typeface="Roboto"/>
                <a:cs typeface="Roboto"/>
              </a:rPr>
              <a:t>gained</a:t>
            </a:r>
            <a:r>
              <a:rPr sz="1900" spc="-45" dirty="0">
                <a:latin typeface="Roboto"/>
                <a:cs typeface="Roboto"/>
              </a:rPr>
              <a:t> </a:t>
            </a:r>
            <a:r>
              <a:rPr sz="1900" spc="-20" dirty="0">
                <a:latin typeface="Roboto"/>
                <a:cs typeface="Roboto"/>
              </a:rPr>
              <a:t>from</a:t>
            </a:r>
            <a:r>
              <a:rPr sz="1900" spc="-40" dirty="0">
                <a:latin typeface="Roboto"/>
                <a:cs typeface="Roboto"/>
              </a:rPr>
              <a:t> the</a:t>
            </a:r>
            <a:r>
              <a:rPr sz="1900" spc="-80" dirty="0">
                <a:latin typeface="Roboto"/>
                <a:cs typeface="Roboto"/>
              </a:rPr>
              <a:t> </a:t>
            </a:r>
            <a:r>
              <a:rPr sz="1900" spc="-50" dirty="0">
                <a:latin typeface="Roboto"/>
                <a:cs typeface="Roboto"/>
              </a:rPr>
              <a:t>keyword</a:t>
            </a:r>
            <a:r>
              <a:rPr sz="1900" spc="-45" dirty="0">
                <a:latin typeface="Roboto"/>
                <a:cs typeface="Roboto"/>
              </a:rPr>
              <a:t> </a:t>
            </a:r>
            <a:r>
              <a:rPr sz="1900" spc="-50" dirty="0">
                <a:latin typeface="Roboto"/>
                <a:cs typeface="Roboto"/>
              </a:rPr>
              <a:t>research</a:t>
            </a:r>
            <a:r>
              <a:rPr sz="1900" spc="-20" dirty="0">
                <a:latin typeface="Roboto"/>
                <a:cs typeface="Roboto"/>
              </a:rPr>
              <a:t> </a:t>
            </a:r>
            <a:r>
              <a:rPr sz="1900" spc="-45" dirty="0">
                <a:latin typeface="Roboto"/>
                <a:cs typeface="Roboto"/>
              </a:rPr>
              <a:t>process.</a:t>
            </a:r>
            <a:endParaRPr sz="1900" dirty="0">
              <a:latin typeface="Roboto"/>
              <a:cs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1500" y="1447800"/>
            <a:ext cx="5979795" cy="375920"/>
          </a:xfrm>
          <a:prstGeom prst="rect">
            <a:avLst/>
          </a:prstGeom>
        </p:spPr>
        <p:txBody>
          <a:bodyPr vert="horz" wrap="square" lIns="0" tIns="12700" rIns="0" bIns="0" rtlCol="0">
            <a:spAutoFit/>
          </a:bodyPr>
          <a:lstStyle/>
          <a:p>
            <a:pPr marL="12700">
              <a:lnSpc>
                <a:spcPct val="100000"/>
              </a:lnSpc>
              <a:spcBef>
                <a:spcPts val="100"/>
              </a:spcBef>
            </a:pPr>
            <a:endParaRPr sz="2300"/>
          </a:p>
        </p:txBody>
      </p:sp>
      <p:sp>
        <p:nvSpPr>
          <p:cNvPr id="3" name="object 3"/>
          <p:cNvSpPr/>
          <p:nvPr/>
        </p:nvSpPr>
        <p:spPr>
          <a:xfrm>
            <a:off x="1854200" y="4584700"/>
            <a:ext cx="2730500" cy="0"/>
          </a:xfrm>
          <a:custGeom>
            <a:avLst/>
            <a:gdLst/>
            <a:ahLst/>
            <a:cxnLst/>
            <a:rect l="l" t="t" r="r" b="b"/>
            <a:pathLst>
              <a:path w="2730500">
                <a:moveTo>
                  <a:pt x="0" y="0"/>
                </a:moveTo>
                <a:lnTo>
                  <a:pt x="2730500" y="0"/>
                </a:lnTo>
              </a:path>
            </a:pathLst>
          </a:custGeom>
          <a:ln w="3175">
            <a:solidFill>
              <a:srgbClr val="0097A6"/>
            </a:solidFill>
          </a:ln>
        </p:spPr>
        <p:txBody>
          <a:bodyPr wrap="square" lIns="0" tIns="0" rIns="0" bIns="0" rtlCol="0"/>
          <a:lstStyle/>
          <a:p>
            <a:endParaRPr/>
          </a:p>
        </p:txBody>
      </p:sp>
      <p:pic>
        <p:nvPicPr>
          <p:cNvPr id="5" name="Picture 4" descr="ss1.jpg"/>
          <p:cNvPicPr>
            <a:picLocks noChangeAspect="1"/>
          </p:cNvPicPr>
          <p:nvPr/>
        </p:nvPicPr>
        <p:blipFill>
          <a:blip r:embed="rId2"/>
          <a:stretch>
            <a:fillRect/>
          </a:stretch>
        </p:blipFill>
        <p:spPr>
          <a:xfrm>
            <a:off x="2000250" y="619125"/>
            <a:ext cx="8191500" cy="5619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1500" y="1447800"/>
            <a:ext cx="5979795" cy="375920"/>
          </a:xfrm>
          <a:prstGeom prst="rect">
            <a:avLst/>
          </a:prstGeom>
        </p:spPr>
        <p:txBody>
          <a:bodyPr vert="horz" wrap="square" lIns="0" tIns="12700" rIns="0" bIns="0" rtlCol="0">
            <a:spAutoFit/>
          </a:bodyPr>
          <a:lstStyle/>
          <a:p>
            <a:pPr marL="12700">
              <a:lnSpc>
                <a:spcPct val="100000"/>
              </a:lnSpc>
              <a:spcBef>
                <a:spcPts val="100"/>
              </a:spcBef>
            </a:pPr>
            <a:endParaRPr sz="2300"/>
          </a:p>
        </p:txBody>
      </p:sp>
      <p:sp>
        <p:nvSpPr>
          <p:cNvPr id="3" name="object 3"/>
          <p:cNvSpPr/>
          <p:nvPr/>
        </p:nvSpPr>
        <p:spPr>
          <a:xfrm>
            <a:off x="1854200" y="4584700"/>
            <a:ext cx="2730500" cy="0"/>
          </a:xfrm>
          <a:custGeom>
            <a:avLst/>
            <a:gdLst/>
            <a:ahLst/>
            <a:cxnLst/>
            <a:rect l="l" t="t" r="r" b="b"/>
            <a:pathLst>
              <a:path w="2730500">
                <a:moveTo>
                  <a:pt x="0" y="0"/>
                </a:moveTo>
                <a:lnTo>
                  <a:pt x="2730500" y="0"/>
                </a:lnTo>
              </a:path>
            </a:pathLst>
          </a:custGeom>
          <a:ln w="3175">
            <a:solidFill>
              <a:srgbClr val="0097A6"/>
            </a:solidFill>
          </a:ln>
        </p:spPr>
        <p:txBody>
          <a:bodyPr wrap="square" lIns="0" tIns="0" rIns="0" bIns="0" rtlCol="0"/>
          <a:lstStyle/>
          <a:p>
            <a:endParaRPr/>
          </a:p>
        </p:txBody>
      </p:sp>
      <p:pic>
        <p:nvPicPr>
          <p:cNvPr id="6" name="Picture 5" descr="ss2.jpg"/>
          <p:cNvPicPr>
            <a:picLocks noChangeAspect="1"/>
          </p:cNvPicPr>
          <p:nvPr/>
        </p:nvPicPr>
        <p:blipFill>
          <a:blip r:embed="rId2"/>
          <a:stretch>
            <a:fillRect/>
          </a:stretch>
        </p:blipFill>
        <p:spPr>
          <a:xfrm>
            <a:off x="2009775" y="523875"/>
            <a:ext cx="8172450" cy="58102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9862" y="-130855"/>
            <a:ext cx="5979795" cy="135935"/>
          </a:xfrm>
          <a:prstGeom prst="rect">
            <a:avLst/>
          </a:prstGeom>
        </p:spPr>
        <p:txBody>
          <a:bodyPr vert="horz" wrap="square" lIns="0" tIns="12700" rIns="0" bIns="0" rtlCol="0">
            <a:spAutoFit/>
          </a:bodyPr>
          <a:lstStyle/>
          <a:p>
            <a:pPr marL="12700">
              <a:lnSpc>
                <a:spcPct val="100000"/>
              </a:lnSpc>
              <a:spcBef>
                <a:spcPts val="100"/>
              </a:spcBef>
            </a:pPr>
            <a:r>
              <a:rPr lang="en-IN" sz="800" dirty="0"/>
              <a:t>.</a:t>
            </a:r>
            <a:endParaRPr sz="800" dirty="0"/>
          </a:p>
        </p:txBody>
      </p:sp>
      <p:graphicFrame>
        <p:nvGraphicFramePr>
          <p:cNvPr id="4" name="Table 3">
            <a:extLst>
              <a:ext uri="{FF2B5EF4-FFF2-40B4-BE49-F238E27FC236}">
                <a16:creationId xmlns:a16="http://schemas.microsoft.com/office/drawing/2014/main" id="{2629B98E-4AF2-F676-6AD2-FCD189B5D782}"/>
              </a:ext>
            </a:extLst>
          </p:cNvPr>
          <p:cNvGraphicFramePr>
            <a:graphicFrameLocks noGrp="1"/>
          </p:cNvGraphicFramePr>
          <p:nvPr>
            <p:extLst>
              <p:ext uri="{D42A27DB-BD31-4B8C-83A1-F6EECF244321}">
                <p14:modId xmlns:p14="http://schemas.microsoft.com/office/powerpoint/2010/main" val="654458215"/>
              </p:ext>
            </p:extLst>
          </p:nvPr>
        </p:nvGraphicFramePr>
        <p:xfrm>
          <a:off x="307340" y="685800"/>
          <a:ext cx="11658600" cy="1195840"/>
        </p:xfrm>
        <a:graphic>
          <a:graphicData uri="http://schemas.openxmlformats.org/drawingml/2006/table">
            <a:tbl>
              <a:tblPr/>
              <a:tblGrid>
                <a:gridCol w="4263219">
                  <a:extLst>
                    <a:ext uri="{9D8B030D-6E8A-4147-A177-3AD203B41FA5}">
                      <a16:colId xmlns:a16="http://schemas.microsoft.com/office/drawing/2014/main" val="1046029077"/>
                    </a:ext>
                  </a:extLst>
                </a:gridCol>
                <a:gridCol w="3880400">
                  <a:extLst>
                    <a:ext uri="{9D8B030D-6E8A-4147-A177-3AD203B41FA5}">
                      <a16:colId xmlns:a16="http://schemas.microsoft.com/office/drawing/2014/main" val="2977115265"/>
                    </a:ext>
                  </a:extLst>
                </a:gridCol>
                <a:gridCol w="3514981">
                  <a:extLst>
                    <a:ext uri="{9D8B030D-6E8A-4147-A177-3AD203B41FA5}">
                      <a16:colId xmlns:a16="http://schemas.microsoft.com/office/drawing/2014/main" val="2301041878"/>
                    </a:ext>
                  </a:extLst>
                </a:gridCol>
              </a:tblGrid>
              <a:tr h="0">
                <a:tc>
                  <a:txBody>
                    <a:bodyPr/>
                    <a:lstStyle/>
                    <a:p>
                      <a:pPr rtl="0" fontAlgn="b"/>
                      <a:r>
                        <a:rPr lang="en-IN" sz="1100" b="1" dirty="0">
                          <a:effectLst/>
                        </a:rPr>
                        <a:t>Keyword</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100" b="1">
                          <a:effectLst/>
                        </a:rPr>
                        <a:t>Avg. monthly searches</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100" b="1">
                          <a:effectLst/>
                        </a:rPr>
                        <a:t>Competition</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42419919"/>
                  </a:ext>
                </a:extLst>
              </a:tr>
              <a:tr h="304702">
                <a:tc>
                  <a:txBody>
                    <a:bodyPr/>
                    <a:lstStyle/>
                    <a:p>
                      <a:pPr rtl="0" fontAlgn="b"/>
                      <a:r>
                        <a:rPr lang="en-US" sz="1100">
                          <a:effectLst/>
                        </a:rPr>
                        <a:t>best cancer hospital in the world</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100">
                          <a:effectLst/>
                        </a:rPr>
                        <a:t>500</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100">
                          <a:effectLst/>
                        </a:rPr>
                        <a:t>Low</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09850307"/>
                  </a:ext>
                </a:extLst>
              </a:tr>
              <a:tr h="304702">
                <a:tc>
                  <a:txBody>
                    <a:bodyPr/>
                    <a:lstStyle/>
                    <a:p>
                      <a:pPr rtl="0" fontAlgn="b"/>
                      <a:r>
                        <a:rPr lang="en-US" sz="1100" dirty="0">
                          <a:effectLst/>
                        </a:rPr>
                        <a:t>top 10 cancer hospitals in the world</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100">
                          <a:effectLst/>
                        </a:rPr>
                        <a:t>500</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100">
                          <a:effectLst/>
                        </a:rPr>
                        <a:t>Low</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15652015"/>
                  </a:ext>
                </a:extLst>
              </a:tr>
              <a:tr h="403230">
                <a:tc>
                  <a:txBody>
                    <a:bodyPr/>
                    <a:lstStyle/>
                    <a:p>
                      <a:pPr rtl="0" fontAlgn="b"/>
                      <a:r>
                        <a:rPr lang="en-US" sz="1100">
                          <a:effectLst/>
                        </a:rPr>
                        <a:t>best neurosurgery hospitals in the world</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100">
                          <a:effectLst/>
                        </a:rPr>
                        <a:t>50</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100" dirty="0">
                          <a:effectLst/>
                        </a:rPr>
                        <a:t>Low</a:t>
                      </a:r>
                    </a:p>
                  </a:txBody>
                  <a:tcPr marL="11675" marR="11675" marT="7783" marB="778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07370707"/>
                  </a:ext>
                </a:extLst>
              </a:tr>
            </a:tbl>
          </a:graphicData>
        </a:graphic>
      </p:graphicFrame>
      <p:graphicFrame>
        <p:nvGraphicFramePr>
          <p:cNvPr id="5" name="Table 4">
            <a:extLst>
              <a:ext uri="{FF2B5EF4-FFF2-40B4-BE49-F238E27FC236}">
                <a16:creationId xmlns:a16="http://schemas.microsoft.com/office/drawing/2014/main" id="{4B79CD3D-B95F-3A3D-EDC6-73863FF12B90}"/>
              </a:ext>
            </a:extLst>
          </p:cNvPr>
          <p:cNvGraphicFramePr>
            <a:graphicFrameLocks noGrp="1"/>
          </p:cNvGraphicFramePr>
          <p:nvPr>
            <p:extLst>
              <p:ext uri="{D42A27DB-BD31-4B8C-83A1-F6EECF244321}">
                <p14:modId xmlns:p14="http://schemas.microsoft.com/office/powerpoint/2010/main" val="995493482"/>
              </p:ext>
            </p:extLst>
          </p:nvPr>
        </p:nvGraphicFramePr>
        <p:xfrm>
          <a:off x="304800" y="2045652"/>
          <a:ext cx="11577320" cy="703422"/>
        </p:xfrm>
        <a:graphic>
          <a:graphicData uri="http://schemas.openxmlformats.org/drawingml/2006/table">
            <a:tbl>
              <a:tblPr/>
              <a:tblGrid>
                <a:gridCol w="10593626">
                  <a:extLst>
                    <a:ext uri="{9D8B030D-6E8A-4147-A177-3AD203B41FA5}">
                      <a16:colId xmlns:a16="http://schemas.microsoft.com/office/drawing/2014/main" val="1227540196"/>
                    </a:ext>
                  </a:extLst>
                </a:gridCol>
                <a:gridCol w="983694">
                  <a:extLst>
                    <a:ext uri="{9D8B030D-6E8A-4147-A177-3AD203B41FA5}">
                      <a16:colId xmlns:a16="http://schemas.microsoft.com/office/drawing/2014/main" val="181129982"/>
                    </a:ext>
                  </a:extLst>
                </a:gridCol>
              </a:tblGrid>
              <a:tr h="403702">
                <a:tc>
                  <a:txBody>
                    <a:bodyPr/>
                    <a:lstStyle/>
                    <a:p>
                      <a:pPr rtl="0" fontAlgn="b"/>
                      <a:r>
                        <a:rPr lang="en-IN" b="1" dirty="0">
                          <a:effectLst/>
                        </a:rPr>
                        <a:t>Meta Title</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90A1AF"/>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7351854"/>
                  </a:ext>
                </a:extLst>
              </a:tr>
              <a:tr h="234474">
                <a:tc>
                  <a:txBody>
                    <a:bodyPr/>
                    <a:lstStyle/>
                    <a:p>
                      <a:pPr rtl="0" fontAlgn="b"/>
                      <a:r>
                        <a:rPr lang="en-US">
                          <a:effectLst/>
                        </a:rPr>
                        <a:t>Find the best cancer and neurosurgery hospital in the world</a:t>
                      </a:r>
                    </a:p>
                  </a:txBody>
                  <a:tcPr marL="0" marR="0" marT="12700" marB="12700" anchor="b">
                    <a:lnL w="6350" cap="flat" cmpd="sng" algn="ctr">
                      <a:solidFill>
                        <a:srgbClr val="90A1AF"/>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90A1AF"/>
                      </a:solidFill>
                      <a:prstDash val="solid"/>
                      <a:round/>
                      <a:headEnd type="none" w="med" len="med"/>
                      <a:tailEnd type="none" w="med" len="med"/>
                    </a:lnT>
                    <a:lnB w="6350" cap="flat" cmpd="sng" algn="ctr">
                      <a:solidFill>
                        <a:srgbClr val="90A1AF"/>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12660654"/>
                  </a:ext>
                </a:extLst>
              </a:tr>
            </a:tbl>
          </a:graphicData>
        </a:graphic>
      </p:graphicFrame>
      <p:graphicFrame>
        <p:nvGraphicFramePr>
          <p:cNvPr id="7" name="Table 6">
            <a:extLst>
              <a:ext uri="{FF2B5EF4-FFF2-40B4-BE49-F238E27FC236}">
                <a16:creationId xmlns:a16="http://schemas.microsoft.com/office/drawing/2014/main" id="{9A6B10A9-60EA-589B-67D5-2DA6AAA831A8}"/>
              </a:ext>
            </a:extLst>
          </p:cNvPr>
          <p:cNvGraphicFramePr>
            <a:graphicFrameLocks noGrp="1"/>
          </p:cNvGraphicFramePr>
          <p:nvPr>
            <p:extLst>
              <p:ext uri="{D42A27DB-BD31-4B8C-83A1-F6EECF244321}">
                <p14:modId xmlns:p14="http://schemas.microsoft.com/office/powerpoint/2010/main" val="193832648"/>
              </p:ext>
            </p:extLst>
          </p:nvPr>
        </p:nvGraphicFramePr>
        <p:xfrm>
          <a:off x="266700" y="2844006"/>
          <a:ext cx="11653520" cy="599440"/>
        </p:xfrm>
        <a:graphic>
          <a:graphicData uri="http://schemas.openxmlformats.org/drawingml/2006/table">
            <a:tbl>
              <a:tblPr/>
              <a:tblGrid>
                <a:gridCol w="6100668">
                  <a:extLst>
                    <a:ext uri="{9D8B030D-6E8A-4147-A177-3AD203B41FA5}">
                      <a16:colId xmlns:a16="http://schemas.microsoft.com/office/drawing/2014/main" val="2636110264"/>
                    </a:ext>
                  </a:extLst>
                </a:gridCol>
                <a:gridCol w="5552852">
                  <a:extLst>
                    <a:ext uri="{9D8B030D-6E8A-4147-A177-3AD203B41FA5}">
                      <a16:colId xmlns:a16="http://schemas.microsoft.com/office/drawing/2014/main" val="2533372358"/>
                    </a:ext>
                  </a:extLst>
                </a:gridCol>
              </a:tblGrid>
              <a:tr h="0">
                <a:tc>
                  <a:txBody>
                    <a:bodyPr/>
                    <a:lstStyle/>
                    <a:p>
                      <a:pPr rtl="0" fontAlgn="b"/>
                      <a:r>
                        <a:rPr lang="en-IN" b="1" dirty="0">
                          <a:effectLst/>
                        </a:rPr>
                        <a:t>Meta Description</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0D46F"/>
                      </a:solidFill>
                      <a:prstDash val="solid"/>
                      <a:round/>
                      <a:headEnd type="none" w="med" len="med"/>
                      <a:tailEnd type="none" w="med" len="med"/>
                    </a:lnB>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82615700"/>
                  </a:ext>
                </a:extLst>
              </a:tr>
              <a:tr h="0">
                <a:tc>
                  <a:txBody>
                    <a:bodyPr/>
                    <a:lstStyle/>
                    <a:p>
                      <a:pPr rtl="0" fontAlgn="b"/>
                      <a:r>
                        <a:rPr lang="en-US" dirty="0">
                          <a:effectLst/>
                        </a:rPr>
                        <a:t>Join for best treatment of cancer and neurosurgery</a:t>
                      </a:r>
                    </a:p>
                  </a:txBody>
                  <a:tcPr marL="0" marR="0" marT="12700" marB="12700" anchor="b">
                    <a:lnL w="6350" cap="flat" cmpd="sng" algn="ctr">
                      <a:solidFill>
                        <a:srgbClr val="D0D46F"/>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D0D46F"/>
                      </a:solidFill>
                      <a:prstDash val="solid"/>
                      <a:round/>
                      <a:headEnd type="none" w="med" len="med"/>
                      <a:tailEnd type="none" w="med" len="med"/>
                    </a:lnT>
                    <a:lnB w="6350" cap="flat" cmpd="sng" algn="ctr">
                      <a:solidFill>
                        <a:srgbClr val="D0D46F"/>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4565456"/>
                  </a:ext>
                </a:extLst>
              </a:tr>
            </a:tbl>
          </a:graphicData>
        </a:graphic>
      </p:graphicFrame>
      <p:graphicFrame>
        <p:nvGraphicFramePr>
          <p:cNvPr id="8" name="Table 7">
            <a:extLst>
              <a:ext uri="{FF2B5EF4-FFF2-40B4-BE49-F238E27FC236}">
                <a16:creationId xmlns:a16="http://schemas.microsoft.com/office/drawing/2014/main" id="{9B0EFD03-DF1D-A779-7967-0EA363645C23}"/>
              </a:ext>
            </a:extLst>
          </p:cNvPr>
          <p:cNvGraphicFramePr>
            <a:graphicFrameLocks noGrp="1"/>
          </p:cNvGraphicFramePr>
          <p:nvPr>
            <p:extLst>
              <p:ext uri="{D42A27DB-BD31-4B8C-83A1-F6EECF244321}">
                <p14:modId xmlns:p14="http://schemas.microsoft.com/office/powerpoint/2010/main" val="2679374188"/>
              </p:ext>
            </p:extLst>
          </p:nvPr>
        </p:nvGraphicFramePr>
        <p:xfrm>
          <a:off x="304800" y="3962400"/>
          <a:ext cx="11353801" cy="1453236"/>
        </p:xfrm>
        <a:graphic>
          <a:graphicData uri="http://schemas.openxmlformats.org/drawingml/2006/table">
            <a:tbl>
              <a:tblPr/>
              <a:tblGrid>
                <a:gridCol w="5812312">
                  <a:extLst>
                    <a:ext uri="{9D8B030D-6E8A-4147-A177-3AD203B41FA5}">
                      <a16:colId xmlns:a16="http://schemas.microsoft.com/office/drawing/2014/main" val="3293323227"/>
                    </a:ext>
                  </a:extLst>
                </a:gridCol>
                <a:gridCol w="3458224">
                  <a:extLst>
                    <a:ext uri="{9D8B030D-6E8A-4147-A177-3AD203B41FA5}">
                      <a16:colId xmlns:a16="http://schemas.microsoft.com/office/drawing/2014/main" val="3550279428"/>
                    </a:ext>
                  </a:extLst>
                </a:gridCol>
                <a:gridCol w="2083265">
                  <a:extLst>
                    <a:ext uri="{9D8B030D-6E8A-4147-A177-3AD203B41FA5}">
                      <a16:colId xmlns:a16="http://schemas.microsoft.com/office/drawing/2014/main" val="2048356500"/>
                    </a:ext>
                  </a:extLst>
                </a:gridCol>
              </a:tblGrid>
              <a:tr h="479625">
                <a:tc>
                  <a:txBody>
                    <a:bodyPr/>
                    <a:lstStyle/>
                    <a:p>
                      <a:pPr rtl="0" fontAlgn="b"/>
                      <a:r>
                        <a:rPr lang="en-IN" sz="1500" b="1">
                          <a:effectLst/>
                        </a:rPr>
                        <a:t>Keyword</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500" b="1">
                          <a:effectLst/>
                        </a:rPr>
                        <a:t>Avg. monthly searches</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500" b="1">
                          <a:effectLst/>
                        </a:rPr>
                        <a:t>Competition</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09651249"/>
                  </a:ext>
                </a:extLst>
              </a:tr>
              <a:tr h="324537">
                <a:tc>
                  <a:txBody>
                    <a:bodyPr/>
                    <a:lstStyle/>
                    <a:p>
                      <a:pPr rtl="0" fontAlgn="b"/>
                      <a:r>
                        <a:rPr lang="en-IN" sz="1500">
                          <a:effectLst/>
                        </a:rPr>
                        <a:t>cosmetic surgery book</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500">
                          <a:effectLst/>
                        </a:rPr>
                        <a:t>50</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500" dirty="0">
                          <a:effectLst/>
                        </a:rPr>
                        <a:t>High</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88032350"/>
                  </a:ext>
                </a:extLst>
              </a:tr>
              <a:tr h="324537">
                <a:tc>
                  <a:txBody>
                    <a:bodyPr/>
                    <a:lstStyle/>
                    <a:p>
                      <a:pPr rtl="0" fontAlgn="b"/>
                      <a:r>
                        <a:rPr lang="en-IN" sz="1500">
                          <a:effectLst/>
                        </a:rPr>
                        <a:t>book online psychologist</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500">
                          <a:effectLst/>
                        </a:rPr>
                        <a:t>50</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500">
                          <a:effectLst/>
                        </a:rPr>
                        <a:t>High</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9192344"/>
                  </a:ext>
                </a:extLst>
              </a:tr>
              <a:tr h="324537">
                <a:tc>
                  <a:txBody>
                    <a:bodyPr/>
                    <a:lstStyle/>
                    <a:p>
                      <a:pPr rtl="0" fontAlgn="b"/>
                      <a:r>
                        <a:rPr lang="en-IN" sz="1500">
                          <a:effectLst/>
                        </a:rPr>
                        <a:t>gynaecologist book</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500">
                          <a:effectLst/>
                        </a:rPr>
                        <a:t>5000</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500" dirty="0">
                          <a:effectLst/>
                        </a:rPr>
                        <a:t>High</a:t>
                      </a:r>
                    </a:p>
                  </a:txBody>
                  <a:tcPr marL="15412" marR="15412" marT="10275" marB="1027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56605772"/>
                  </a:ext>
                </a:extLst>
              </a:tr>
            </a:tbl>
          </a:graphicData>
        </a:graphic>
      </p:graphicFrame>
      <p:graphicFrame>
        <p:nvGraphicFramePr>
          <p:cNvPr id="9" name="Table 8">
            <a:extLst>
              <a:ext uri="{FF2B5EF4-FFF2-40B4-BE49-F238E27FC236}">
                <a16:creationId xmlns:a16="http://schemas.microsoft.com/office/drawing/2014/main" id="{A49045D0-2043-525A-2787-763D0B2E4E2D}"/>
              </a:ext>
            </a:extLst>
          </p:cNvPr>
          <p:cNvGraphicFramePr>
            <a:graphicFrameLocks noGrp="1"/>
          </p:cNvGraphicFramePr>
          <p:nvPr>
            <p:extLst>
              <p:ext uri="{D42A27DB-BD31-4B8C-83A1-F6EECF244321}">
                <p14:modId xmlns:p14="http://schemas.microsoft.com/office/powerpoint/2010/main" val="1681373687"/>
              </p:ext>
            </p:extLst>
          </p:nvPr>
        </p:nvGraphicFramePr>
        <p:xfrm>
          <a:off x="246380" y="5435600"/>
          <a:ext cx="11353800" cy="599440"/>
        </p:xfrm>
        <a:graphic>
          <a:graphicData uri="http://schemas.openxmlformats.org/drawingml/2006/table">
            <a:tbl>
              <a:tblPr/>
              <a:tblGrid>
                <a:gridCol w="7118450">
                  <a:extLst>
                    <a:ext uri="{9D8B030D-6E8A-4147-A177-3AD203B41FA5}">
                      <a16:colId xmlns:a16="http://schemas.microsoft.com/office/drawing/2014/main" val="1566447701"/>
                    </a:ext>
                  </a:extLst>
                </a:gridCol>
                <a:gridCol w="4235350">
                  <a:extLst>
                    <a:ext uri="{9D8B030D-6E8A-4147-A177-3AD203B41FA5}">
                      <a16:colId xmlns:a16="http://schemas.microsoft.com/office/drawing/2014/main" val="12025299"/>
                    </a:ext>
                  </a:extLst>
                </a:gridCol>
              </a:tblGrid>
              <a:tr h="249495">
                <a:tc>
                  <a:txBody>
                    <a:bodyPr/>
                    <a:lstStyle/>
                    <a:p>
                      <a:pPr rtl="0" fontAlgn="b"/>
                      <a:r>
                        <a:rPr lang="en-IN" b="1">
                          <a:effectLst/>
                        </a:rPr>
                        <a:t>Meta Title</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507B4D"/>
                      </a:solidFill>
                      <a:prstDash val="solid"/>
                      <a:round/>
                      <a:headEnd type="none" w="med" len="med"/>
                      <a:tailEnd type="none" w="med" len="med"/>
                    </a:lnB>
                    <a:solidFill>
                      <a:srgbClr val="FFFFFF"/>
                    </a:solidFill>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74619076"/>
                  </a:ext>
                </a:extLst>
              </a:tr>
              <a:tr h="249495">
                <a:tc>
                  <a:txBody>
                    <a:bodyPr/>
                    <a:lstStyle/>
                    <a:p>
                      <a:pPr rtl="0" fontAlgn="b"/>
                      <a:r>
                        <a:rPr lang="en-US">
                          <a:effectLst/>
                        </a:rPr>
                        <a:t>check your health book at our fortis health care institute</a:t>
                      </a:r>
                    </a:p>
                  </a:txBody>
                  <a:tcPr marL="0" marR="0" marT="12700" marB="12700" anchor="b">
                    <a:lnL w="6350" cap="flat" cmpd="sng" algn="ctr">
                      <a:solidFill>
                        <a:srgbClr val="507B4D"/>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507B4D"/>
                      </a:solidFill>
                      <a:prstDash val="solid"/>
                      <a:round/>
                      <a:headEnd type="none" w="med" len="med"/>
                      <a:tailEnd type="none" w="med" len="med"/>
                    </a:lnT>
                    <a:lnB w="6350" cap="flat" cmpd="sng" algn="ctr">
                      <a:solidFill>
                        <a:srgbClr val="507B4D"/>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53289749"/>
                  </a:ext>
                </a:extLst>
              </a:tr>
            </a:tbl>
          </a:graphicData>
        </a:graphic>
      </p:graphicFrame>
      <p:graphicFrame>
        <p:nvGraphicFramePr>
          <p:cNvPr id="10" name="Table 9">
            <a:extLst>
              <a:ext uri="{FF2B5EF4-FFF2-40B4-BE49-F238E27FC236}">
                <a16:creationId xmlns:a16="http://schemas.microsoft.com/office/drawing/2014/main" id="{2E9F9FAF-42D4-5174-BFF7-F4D1AC305FC5}"/>
              </a:ext>
            </a:extLst>
          </p:cNvPr>
          <p:cNvGraphicFramePr>
            <a:graphicFrameLocks noGrp="1"/>
          </p:cNvGraphicFramePr>
          <p:nvPr>
            <p:extLst>
              <p:ext uri="{D42A27DB-BD31-4B8C-83A1-F6EECF244321}">
                <p14:modId xmlns:p14="http://schemas.microsoft.com/office/powerpoint/2010/main" val="1179650050"/>
              </p:ext>
            </p:extLst>
          </p:nvPr>
        </p:nvGraphicFramePr>
        <p:xfrm>
          <a:off x="266700" y="6035040"/>
          <a:ext cx="11699240" cy="599440"/>
        </p:xfrm>
        <a:graphic>
          <a:graphicData uri="http://schemas.openxmlformats.org/drawingml/2006/table">
            <a:tbl>
              <a:tblPr/>
              <a:tblGrid>
                <a:gridCol w="7335029">
                  <a:extLst>
                    <a:ext uri="{9D8B030D-6E8A-4147-A177-3AD203B41FA5}">
                      <a16:colId xmlns:a16="http://schemas.microsoft.com/office/drawing/2014/main" val="2952065233"/>
                    </a:ext>
                  </a:extLst>
                </a:gridCol>
                <a:gridCol w="4364211">
                  <a:extLst>
                    <a:ext uri="{9D8B030D-6E8A-4147-A177-3AD203B41FA5}">
                      <a16:colId xmlns:a16="http://schemas.microsoft.com/office/drawing/2014/main" val="999698055"/>
                    </a:ext>
                  </a:extLst>
                </a:gridCol>
              </a:tblGrid>
              <a:tr h="133350">
                <a:tc>
                  <a:txBody>
                    <a:bodyPr/>
                    <a:lstStyle/>
                    <a:p>
                      <a:pPr rtl="0" fontAlgn="b"/>
                      <a:r>
                        <a:rPr lang="en-IN" b="1">
                          <a:effectLst/>
                        </a:rPr>
                        <a:t>Meta Description</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401EAB"/>
                      </a:solidFill>
                      <a:prstDash val="solid"/>
                      <a:round/>
                      <a:headEnd type="none" w="med" len="med"/>
                      <a:tailEnd type="none" w="med" len="med"/>
                    </a:lnB>
                    <a:solidFill>
                      <a:srgbClr val="FFFFFF"/>
                    </a:solidFill>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01068266"/>
                  </a:ext>
                </a:extLst>
              </a:tr>
              <a:tr h="133350">
                <a:tc>
                  <a:txBody>
                    <a:bodyPr/>
                    <a:lstStyle/>
                    <a:p>
                      <a:pPr rtl="0" fontAlgn="b"/>
                      <a:r>
                        <a:rPr lang="en-US">
                          <a:effectLst/>
                        </a:rPr>
                        <a:t>Apply for more details of your health at our health care institute</a:t>
                      </a:r>
                    </a:p>
                  </a:txBody>
                  <a:tcPr marL="0" marR="0" marT="12700" marB="12700" anchor="b">
                    <a:lnL w="6350" cap="flat" cmpd="sng" algn="ctr">
                      <a:solidFill>
                        <a:srgbClr val="401EAB"/>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401EAB"/>
                      </a:solidFill>
                      <a:prstDash val="solid"/>
                      <a:round/>
                      <a:headEnd type="none" w="med" len="med"/>
                      <a:tailEnd type="none" w="med" len="med"/>
                    </a:lnT>
                    <a:lnB w="6350" cap="flat" cmpd="sng" algn="ctr">
                      <a:solidFill>
                        <a:srgbClr val="401EAB"/>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96553591"/>
                  </a:ext>
                </a:extLst>
              </a:tr>
            </a:tbl>
          </a:graphicData>
        </a:graphic>
      </p:graphicFrame>
      <p:sp>
        <p:nvSpPr>
          <p:cNvPr id="6" name="TextBox 5">
            <a:extLst>
              <a:ext uri="{FF2B5EF4-FFF2-40B4-BE49-F238E27FC236}">
                <a16:creationId xmlns:a16="http://schemas.microsoft.com/office/drawing/2014/main" id="{E99AE485-1D18-5F25-35F6-2618FCE344B3}"/>
              </a:ext>
            </a:extLst>
          </p:cNvPr>
          <p:cNvSpPr txBox="1"/>
          <p:nvPr/>
        </p:nvSpPr>
        <p:spPr>
          <a:xfrm>
            <a:off x="304800" y="84328"/>
            <a:ext cx="6096000" cy="646331"/>
          </a:xfrm>
          <a:prstGeom prst="rect">
            <a:avLst/>
          </a:prstGeom>
          <a:noFill/>
        </p:spPr>
        <p:txBody>
          <a:bodyPr wrap="square">
            <a:spAutoFit/>
          </a:bodyPr>
          <a:lstStyle/>
          <a:p>
            <a:r>
              <a:rPr lang="en-IN" sz="1800" b="1" spc="-35" dirty="0">
                <a:latin typeface="Roboto"/>
                <a:cs typeface="Roboto"/>
              </a:rPr>
              <a:t>Keyword </a:t>
            </a:r>
            <a:r>
              <a:rPr lang="en-IN" sz="1800" b="1" spc="-30" dirty="0">
                <a:latin typeface="Roboto"/>
                <a:cs typeface="Roboto"/>
              </a:rPr>
              <a:t>Research</a:t>
            </a:r>
          </a:p>
          <a:p>
            <a:r>
              <a:rPr lang="en-IN" sz="1400" b="1" spc="-30" dirty="0">
                <a:latin typeface="Roboto"/>
                <a:cs typeface="Roboto"/>
              </a:rPr>
              <a:t>Keyword</a:t>
            </a:r>
            <a:r>
              <a:rPr lang="en-IN" b="1" spc="-30" dirty="0">
                <a:latin typeface="Roboto"/>
                <a:cs typeface="Roboto"/>
              </a:rPr>
              <a:t>: </a:t>
            </a:r>
            <a:r>
              <a:rPr lang="en-IN" sz="1400" spc="-30" dirty="0">
                <a:latin typeface="Roboto"/>
                <a:cs typeface="Roboto"/>
              </a:rPr>
              <a:t>Cancer hospitals</a:t>
            </a:r>
            <a:endParaRPr lang="en-IN" sz="1400" dirty="0"/>
          </a:p>
        </p:txBody>
      </p:sp>
      <p:sp>
        <p:nvSpPr>
          <p:cNvPr id="12" name="TextBox 11">
            <a:extLst>
              <a:ext uri="{FF2B5EF4-FFF2-40B4-BE49-F238E27FC236}">
                <a16:creationId xmlns:a16="http://schemas.microsoft.com/office/drawing/2014/main" id="{12695190-4074-A93F-7814-61951200B60E}"/>
              </a:ext>
            </a:extLst>
          </p:cNvPr>
          <p:cNvSpPr txBox="1"/>
          <p:nvPr/>
        </p:nvSpPr>
        <p:spPr>
          <a:xfrm>
            <a:off x="246380" y="3534413"/>
            <a:ext cx="6096000" cy="369332"/>
          </a:xfrm>
          <a:prstGeom prst="rect">
            <a:avLst/>
          </a:prstGeom>
          <a:noFill/>
        </p:spPr>
        <p:txBody>
          <a:bodyPr wrap="square">
            <a:spAutoFit/>
          </a:bodyPr>
          <a:lstStyle/>
          <a:p>
            <a:r>
              <a:rPr lang="en-IN" b="1" dirty="0"/>
              <a:t>Keyword</a:t>
            </a:r>
            <a:r>
              <a:rPr lang="en-IN" dirty="0"/>
              <a:t> : Health books</a:t>
            </a:r>
          </a:p>
        </p:txBody>
      </p:sp>
    </p:spTree>
    <p:extLst>
      <p:ext uri="{BB962C8B-B14F-4D97-AF65-F5344CB8AC3E}">
        <p14:creationId xmlns:p14="http://schemas.microsoft.com/office/powerpoint/2010/main" val="2507029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936</TotalTime>
  <Words>2850</Words>
  <Application>Microsoft Office PowerPoint</Application>
  <PresentationFormat>Widescreen</PresentationFormat>
  <Paragraphs>280</Paragraphs>
  <Slides>33</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Lucida Sans Unicode</vt:lpstr>
      <vt:lpstr>Roboto</vt:lpstr>
      <vt:lpstr>Office Theme</vt:lpstr>
      <vt:lpstr>Comprehensive Digital Marketing  Project Work</vt:lpstr>
      <vt:lpstr>Part 1: Brand study, Competitor Analysis &amp; Buyer’s/Audience’s  Persona</vt:lpstr>
      <vt:lpstr>Part 1: Brand study, Competitor Analysis &amp; Buyer’s/Audience’s  Persona</vt:lpstr>
      <vt:lpstr>Part 1: Brand study, Competitor Analysis &amp; Buyer’s/Audience’s  Persona</vt:lpstr>
      <vt:lpstr>Part 1: Brand study, Competitor Analysis &amp; Buyer’s/Audience’s  Persona</vt:lpstr>
      <vt:lpstr>Part 2: SEO &amp; Keyword Research</vt:lpstr>
      <vt:lpstr>PowerPoint Presentation</vt:lpstr>
      <vt:lpstr>PowerPoint Presentation</vt:lpstr>
      <vt:lpstr>.</vt:lpstr>
      <vt:lpstr>.</vt:lpstr>
      <vt:lpstr>.</vt:lpstr>
      <vt:lpstr>Content Idea Generation &amp; Strategy: Create a content calendar for the remaining month of July by  brainstorming content themes, exploring various formats like blog posts, videos, infographics,  podcasts, and interactive quizzes, and scheduling publication dates mainly on Facebook &amp;  Instagram.  And include the strategy, aim and the idea behind these posts and story  Content Calendar Example (Try creating a table for the month of July) </vt:lpstr>
      <vt:lpstr>Part 3: Content Ideas and Marketing Strategies</vt:lpstr>
      <vt:lpstr>Part 3: Content Ideas and Marketing Strategies</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Step 2: Develop Financial Assistance ProgramsCreate or expand financial assistance programs to support individuals who cannot afford medical care. These programs can be funded by government initiatives, private organizations, or a combination of both. Ensure that the application process is simple and accessible to those in need .Step 3: Establish Community Health CentersCommunity health centers play a vital role in providing healthcare services to underserved populations. Establish and fund these centers in areas with limited access to medical facilities. These centers should offer a range of preventive health services, including vaccinations, screenings, and health education programs .Step 4: Strengthen Telemedicine ServicesTelemedicine has the potential to bridge the gap between healthcare providers and patients in remote or financially disadvantaged areas. Invest in telemedicine infrastructure and promote its use, especially for preventive health consultations and follow-ups. Step 5: Public Awareness CampaignsConduct public awareness campaigns to educate communities about the importance of preventive health measures. Emphasize the benefits of early detection, regular check-ups, and healthy lifestyle choices. Use various media channels to reach a broader audience. Step 6: Collaborate with Nonprofit OrganizationsForge partnerships with nonprofit organizations that focus on healthcare access. Pool resources and expertise to reach a larger number of individuals in need. These organizations can also help in identifying target populations and delivering services effectively. </vt:lpstr>
      <vt:lpstr>.</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Brand awareness : This video has been    uploaded in instagram </vt:lpstr>
      <vt:lpstr>Driving traffic website</vt:lpstr>
      <vt:lpstr>Generating lead  : </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Email Ad Campaign 1 - Brand Awareness (insert emailer image)</vt:lpstr>
      <vt:lpstr>Email Ad Campaign 2 - Lead Generation (insert emailer image)</vt:lpstr>
      <vt:lpstr>Part 4: Content Creation and Curation (Post creations, Designs/Video  Editing, Ad Campaigns over Social Media and Email Ideation and Creation)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HP</dc:creator>
  <cp:lastModifiedBy>bharath sai</cp:lastModifiedBy>
  <cp:revision>73</cp:revision>
  <dcterms:created xsi:type="dcterms:W3CDTF">2023-07-26T13:02:46Z</dcterms:created>
  <dcterms:modified xsi:type="dcterms:W3CDTF">2023-08-03T04:18:58Z</dcterms:modified>
</cp:coreProperties>
</file>